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2" r:id="rId2"/>
    <p:sldId id="416" r:id="rId3"/>
    <p:sldId id="419" r:id="rId4"/>
    <p:sldId id="417" r:id="rId5"/>
    <p:sldId id="421" r:id="rId6"/>
    <p:sldId id="420" r:id="rId7"/>
    <p:sldId id="394" r:id="rId8"/>
    <p:sldId id="414" r:id="rId9"/>
    <p:sldId id="402" r:id="rId10"/>
    <p:sldId id="401" r:id="rId11"/>
    <p:sldId id="404" r:id="rId12"/>
    <p:sldId id="403" r:id="rId13"/>
    <p:sldId id="354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рчатов Евгений Эдуардович" initials="КЕЭ" lastIdx="2" clrIdx="0">
    <p:extLst>
      <p:ext uri="{19B8F6BF-5375-455C-9EA6-DF929625EA0E}">
        <p15:presenceInfo xmlns:p15="http://schemas.microsoft.com/office/powerpoint/2012/main" userId="S-1-5-21-2125135501-3019443279-707471424-2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3AB"/>
    <a:srgbClr val="E5E254"/>
    <a:srgbClr val="556973"/>
    <a:srgbClr val="7596A7"/>
    <a:srgbClr val="20B2AA"/>
    <a:srgbClr val="00AFAA"/>
    <a:srgbClr val="1F7787"/>
    <a:srgbClr val="AFABAB"/>
    <a:srgbClr val="5E6F77"/>
    <a:srgbClr val="A0D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 snapToGrid="0">
      <p:cViewPr>
        <p:scale>
          <a:sx n="110" d="100"/>
          <a:sy n="110" d="100"/>
        </p:scale>
        <p:origin x="630" y="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77" d="100"/>
          <a:sy n="177" d="100"/>
        </p:scale>
        <p:origin x="158" y="-40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9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28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5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5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2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4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6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14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3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DE3A-082E-476B-AEE0-FCD948377C6F}"/>
              </a:ext>
            </a:extLst>
          </p:cNvPr>
          <p:cNvSpPr txBox="1"/>
          <p:nvPr userDrawn="1"/>
        </p:nvSpPr>
        <p:spPr>
          <a:xfrm>
            <a:off x="5675086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553574" y="4819535"/>
            <a:ext cx="2276475" cy="1400289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C4C9D7AC-B1B2-4CA1-82EC-547BCBEF8559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C9BED-8397-448D-9372-C8EE54B7AA29}"/>
              </a:ext>
            </a:extLst>
          </p:cNvPr>
          <p:cNvSpPr txBox="1"/>
          <p:nvPr userDrawn="1"/>
        </p:nvSpPr>
        <p:spPr>
          <a:xfrm>
            <a:off x="2075544" y="3244334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ФОТО/ГРАФИК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248775" y="4514850"/>
            <a:ext cx="2228850" cy="1981200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AC87-E6EA-4873-BEE9-34D13F7385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4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7F1A-9513-7247-A856-31C213C2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05DFB7-A793-0E4F-9F13-0233E5AC0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8BA89A-67E4-8F47-B701-91877925BB3A}"/>
              </a:ext>
            </a:extLst>
          </p:cNvPr>
          <p:cNvSpPr txBox="1"/>
          <p:nvPr userDrawn="1"/>
        </p:nvSpPr>
        <p:spPr>
          <a:xfrm>
            <a:off x="10798735" y="6523701"/>
            <a:ext cx="27953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924"/>
            <a:r>
              <a:rPr lang="en-US" sz="8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842A90DC-0F43-A64B-9122-59D37D59B6F5}"/>
              </a:ext>
            </a:extLst>
          </p:cNvPr>
          <p:cNvSpPr/>
          <p:nvPr userDrawn="1"/>
        </p:nvSpPr>
        <p:spPr>
          <a:xfrm>
            <a:off x="10991169" y="6453637"/>
            <a:ext cx="679375" cy="404391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19" rIns="91400" bIns="45719" rtlCol="0" anchor="ctr"/>
          <a:lstStyle/>
          <a:p>
            <a:pPr algn="ctr" defTabSz="913924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D1F8A-0F22-8D4D-BDD1-EFBA923C2ABB}"/>
              </a:ext>
            </a:extLst>
          </p:cNvPr>
          <p:cNvSpPr txBox="1"/>
          <p:nvPr userDrawn="1"/>
        </p:nvSpPr>
        <p:spPr>
          <a:xfrm>
            <a:off x="11238685" y="6503124"/>
            <a:ext cx="271387" cy="1642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924"/>
            <a:fld id="{40876BFF-1584-4FA6-A406-00684317F9C8}" type="slidenum">
              <a:rPr lang="en-US" sz="1067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913924"/>
              <a:t>‹#›</a:t>
            </a:fld>
            <a:endParaRPr lang="en-US" sz="1067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27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4ECB-C4C6-4D58-A966-68A9FDDCD176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gif"/><Relationship Id="rId4" Type="http://schemas.openxmlformats.org/officeDocument/2006/relationships/hyperlink" Target="http://&#1084;&#1086;&#1085;&#1086;&#1075;&#1086;&#1088;&#1086;&#1076;&#1072;.&#1088;&#1092;/work/products/project-office/manager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33935"/>
          <a:stretch/>
        </p:blipFill>
        <p:spPr>
          <a:xfrm>
            <a:off x="0" y="-10072"/>
            <a:ext cx="12192000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E10C6631-DE1F-FA45-BF1C-FE62743F22FE}"/>
              </a:ext>
            </a:extLst>
          </p:cNvPr>
          <p:cNvSpPr/>
          <p:nvPr/>
        </p:nvSpPr>
        <p:spPr>
          <a:xfrm>
            <a:off x="0" y="-7517"/>
            <a:ext cx="12192000" cy="6858000"/>
          </a:xfrm>
          <a:custGeom>
            <a:avLst/>
            <a:gdLst>
              <a:gd name="connsiteX0" fmla="*/ 12192000 w 12192000"/>
              <a:gd name="connsiteY0" fmla="*/ 3553047 h 6858000"/>
              <a:gd name="connsiteX1" fmla="*/ 12192000 w 12192000"/>
              <a:gd name="connsiteY1" fmla="*/ 6858000 h 6858000"/>
              <a:gd name="connsiteX2" fmla="*/ 9838807 w 12192000"/>
              <a:gd name="connsiteY2" fmla="*/ 6858000 h 6858000"/>
              <a:gd name="connsiteX3" fmla="*/ 0 w 12192000"/>
              <a:gd name="connsiteY3" fmla="*/ 0 h 6858000"/>
              <a:gd name="connsiteX4" fmla="*/ 8083432 w 12192000"/>
              <a:gd name="connsiteY4" fmla="*/ 0 h 6858000"/>
              <a:gd name="connsiteX5" fmla="*/ 320039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2192000" y="3553047"/>
                </a:moveTo>
                <a:lnTo>
                  <a:pt x="12192000" y="6858000"/>
                </a:lnTo>
                <a:lnTo>
                  <a:pt x="9838807" y="6858000"/>
                </a:lnTo>
                <a:close/>
                <a:moveTo>
                  <a:pt x="0" y="0"/>
                </a:moveTo>
                <a:lnTo>
                  <a:pt x="8083432" y="0"/>
                </a:lnTo>
                <a:lnTo>
                  <a:pt x="32003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0" tIns="45719" rIns="91400" bIns="45719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8661084A-F783-174E-8DD1-AA4ADE70500D}"/>
              </a:ext>
            </a:extLst>
          </p:cNvPr>
          <p:cNvSpPr/>
          <p:nvPr/>
        </p:nvSpPr>
        <p:spPr>
          <a:xfrm>
            <a:off x="3200400" y="-18697"/>
            <a:ext cx="8991600" cy="6895456"/>
          </a:xfrm>
          <a:custGeom>
            <a:avLst/>
            <a:gdLst>
              <a:gd name="connsiteX0" fmla="*/ 4883033 w 8991600"/>
              <a:gd name="connsiteY0" fmla="*/ 0 h 6857999"/>
              <a:gd name="connsiteX1" fmla="*/ 8991600 w 8991600"/>
              <a:gd name="connsiteY1" fmla="*/ 0 h 6857999"/>
              <a:gd name="connsiteX2" fmla="*/ 8991600 w 8991600"/>
              <a:gd name="connsiteY2" fmla="*/ 3553046 h 6857999"/>
              <a:gd name="connsiteX3" fmla="*/ 6638408 w 8991600"/>
              <a:gd name="connsiteY3" fmla="*/ 6857999 h 6857999"/>
              <a:gd name="connsiteX4" fmla="*/ 0 w 899160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0" h="6857999">
                <a:moveTo>
                  <a:pt x="4883033" y="0"/>
                </a:moveTo>
                <a:lnTo>
                  <a:pt x="8991600" y="0"/>
                </a:lnTo>
                <a:lnTo>
                  <a:pt x="8991600" y="3553046"/>
                </a:lnTo>
                <a:lnTo>
                  <a:pt x="6638408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tx2">
                  <a:alpha val="85000"/>
                </a:schemeClr>
              </a:gs>
              <a:gs pos="99000">
                <a:srgbClr val="00AFA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0" tIns="45719" rIns="91400" bIns="45719" rtlCol="0" anchor="ctr">
            <a:noAutofit/>
          </a:bodyPr>
          <a:lstStyle/>
          <a:p>
            <a:pPr algn="ctr"/>
            <a:endParaRPr lang="en-US" sz="2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1B5618-CAF3-8A41-8EC0-EB21A23B0B72}"/>
              </a:ext>
            </a:extLst>
          </p:cNvPr>
          <p:cNvCxnSpPr>
            <a:cxnSpLocks/>
          </p:cNvCxnSpPr>
          <p:nvPr/>
        </p:nvCxnSpPr>
        <p:spPr>
          <a:xfrm flipH="1">
            <a:off x="8328240" y="3755036"/>
            <a:ext cx="2243569" cy="31127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B32BE4-B87B-8448-889D-001C106891EA}"/>
              </a:ext>
            </a:extLst>
          </p:cNvPr>
          <p:cNvCxnSpPr>
            <a:cxnSpLocks/>
          </p:cNvCxnSpPr>
          <p:nvPr/>
        </p:nvCxnSpPr>
        <p:spPr>
          <a:xfrm flipH="1">
            <a:off x="8910380" y="29"/>
            <a:ext cx="717529" cy="9954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1E073556-C170-5C48-AC11-356058C437E3}"/>
              </a:ext>
            </a:extLst>
          </p:cNvPr>
          <p:cNvSpPr/>
          <p:nvPr/>
        </p:nvSpPr>
        <p:spPr>
          <a:xfrm>
            <a:off x="1669162" y="4223725"/>
            <a:ext cx="5742319" cy="2661659"/>
          </a:xfrm>
          <a:prstGeom prst="parallelogram">
            <a:avLst>
              <a:gd name="adj" fmla="val 71202"/>
            </a:avLst>
          </a:prstGeom>
          <a:gradFill>
            <a:gsLst>
              <a:gs pos="0">
                <a:schemeClr val="tx2">
                  <a:alpha val="8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19" rIns="91400" bIns="45719"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8BF83-B280-A444-BA4A-3191324A5932}"/>
              </a:ext>
            </a:extLst>
          </p:cNvPr>
          <p:cNvSpPr txBox="1">
            <a:spLocks/>
          </p:cNvSpPr>
          <p:nvPr/>
        </p:nvSpPr>
        <p:spPr>
          <a:xfrm>
            <a:off x="342492" y="1330966"/>
            <a:ext cx="8567888" cy="14771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5333" dirty="0">
                <a:solidFill>
                  <a:schemeClr val="bg2"/>
                </a:solidFill>
              </a:rPr>
              <a:t>Меры поддержки моногородов</a:t>
            </a:r>
            <a:endParaRPr lang="en-US" sz="5333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242" y="336312"/>
            <a:ext cx="1135809" cy="886985"/>
          </a:xfrm>
          <a:prstGeom prst="rect">
            <a:avLst/>
          </a:prstGeom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F107ED52-F89C-4595-881F-6F9E158B210E}"/>
              </a:ext>
            </a:extLst>
          </p:cNvPr>
          <p:cNvSpPr txBox="1">
            <a:spLocks/>
          </p:cNvSpPr>
          <p:nvPr/>
        </p:nvSpPr>
        <p:spPr>
          <a:xfrm>
            <a:off x="2253192" y="6062205"/>
            <a:ext cx="3511128" cy="693209"/>
          </a:xfrm>
          <a:prstGeom prst="rect">
            <a:avLst/>
          </a:prstGeom>
        </p:spPr>
        <p:txBody>
          <a:bodyPr lIns="121872" tIns="60936" rIns="121872" bIns="60936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Сентябрь </a:t>
            </a:r>
            <a:r>
              <a:rPr lang="ru-RU" sz="3200" dirty="0" smtClean="0">
                <a:solidFill>
                  <a:schemeClr val="bg1"/>
                </a:solidFill>
              </a:rPr>
              <a:t>2022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г.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0" y="-11615"/>
            <a:ext cx="1873189" cy="7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17164" y="3390725"/>
            <a:ext cx="11398529" cy="592910"/>
          </a:xfrm>
          <a:prstGeom prst="rect">
            <a:avLst/>
          </a:prstGeom>
          <a:solidFill>
            <a:srgbClr val="556973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размещения производства (регистрация в Российской Федерации)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7164" y="5382780"/>
            <a:ext cx="2072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в границах моногорода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53566" y="5392539"/>
            <a:ext cx="3794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на прилегающих к границам моногорода участках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91241" y="5400909"/>
            <a:ext cx="3794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часть производства за пределами моногорода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22181" y="5919744"/>
            <a:ext cx="3794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1600" dirty="0"/>
              <a:t>(</a:t>
            </a:r>
            <a:r>
              <a:rPr lang="ru-RU" sz="1600" dirty="0" err="1"/>
              <a:t>пром</a:t>
            </a:r>
            <a:r>
              <a:rPr lang="ru-RU" sz="1600" dirty="0"/>
              <a:t>-, техно-, </a:t>
            </a:r>
            <a:r>
              <a:rPr lang="ru-RU" sz="1600" dirty="0" err="1"/>
              <a:t>агро</a:t>
            </a:r>
            <a:r>
              <a:rPr lang="ru-RU" sz="1600" dirty="0"/>
              <a:t>- или индустриальный парк)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97537" y="6009539"/>
            <a:ext cx="3794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1600" dirty="0"/>
              <a:t>(единый производственный процесс)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17164" y="1441552"/>
            <a:ext cx="2072023" cy="1717073"/>
            <a:chOff x="517164" y="1441552"/>
            <a:chExt cx="2072023" cy="1717073"/>
          </a:xfrm>
        </p:grpSpPr>
        <p:sp>
          <p:nvSpPr>
            <p:cNvPr id="29" name="TextBox 28"/>
            <p:cNvSpPr txBox="1"/>
            <p:nvPr/>
          </p:nvSpPr>
          <p:spPr>
            <a:xfrm>
              <a:off x="517164" y="2604627"/>
              <a:ext cx="20720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 sz="200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dirty="0"/>
                <a:t>юридическое </a:t>
              </a:r>
            </a:p>
            <a:p>
              <a:pPr algn="ctr"/>
              <a:r>
                <a:rPr lang="ru-RU" dirty="0"/>
                <a:t>лицо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9" y="1441552"/>
              <a:ext cx="922212" cy="100800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129684" y="1406812"/>
            <a:ext cx="2393741" cy="1751813"/>
            <a:chOff x="2873583" y="1406812"/>
            <a:chExt cx="2393741" cy="1751813"/>
          </a:xfrm>
        </p:grpSpPr>
        <p:sp>
          <p:nvSpPr>
            <p:cNvPr id="30" name="TextBox 29"/>
            <p:cNvSpPr txBox="1"/>
            <p:nvPr/>
          </p:nvSpPr>
          <p:spPr>
            <a:xfrm>
              <a:off x="2873583" y="2604627"/>
              <a:ext cx="23937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 sz="200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dirty="0"/>
                <a:t>индивидуальный предприниматель</a:t>
              </a: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817" y="1406812"/>
              <a:ext cx="729272" cy="100800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6063922" y="1449328"/>
            <a:ext cx="2393741" cy="1723124"/>
            <a:chOff x="5997783" y="1449328"/>
            <a:chExt cx="2393741" cy="1723124"/>
          </a:xfrm>
        </p:grpSpPr>
        <p:sp>
          <p:nvSpPr>
            <p:cNvPr id="32" name="TextBox 31"/>
            <p:cNvSpPr txBox="1"/>
            <p:nvPr/>
          </p:nvSpPr>
          <p:spPr>
            <a:xfrm>
              <a:off x="5997783" y="2618454"/>
              <a:ext cx="23937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 sz="200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dirty="0"/>
                <a:t>новые рабочие места</a:t>
              </a: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429" y="1449328"/>
              <a:ext cx="854448" cy="100800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998159" y="1408940"/>
            <a:ext cx="2393741" cy="1998646"/>
            <a:chOff x="8998159" y="1408940"/>
            <a:chExt cx="2393741" cy="1998646"/>
          </a:xfrm>
        </p:grpSpPr>
        <p:sp>
          <p:nvSpPr>
            <p:cNvPr id="33" name="TextBox 32"/>
            <p:cNvSpPr txBox="1"/>
            <p:nvPr/>
          </p:nvSpPr>
          <p:spPr>
            <a:xfrm>
              <a:off x="8998159" y="2622756"/>
              <a:ext cx="239374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 sz="200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НЕ</a:t>
              </a:r>
              <a:r>
                <a:rPr lang="ru-RU" dirty="0" smtClean="0"/>
                <a:t> зависит от </a:t>
              </a:r>
              <a:r>
                <a:rPr lang="ru-RU" spc="-12" dirty="0" smtClean="0">
                  <a:solidFill>
                    <a:srgbClr val="0A304E"/>
                  </a:solidFill>
                </a:rPr>
                <a:t> </a:t>
              </a:r>
              <a:r>
                <a:rPr lang="ru-RU" dirty="0"/>
                <a:t>градообразующих </a:t>
              </a:r>
              <a:r>
                <a:rPr lang="ru-RU" dirty="0" smtClean="0"/>
                <a:t>организаций</a:t>
              </a:r>
              <a:endParaRPr lang="ru-RU" dirty="0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7843" y="1408940"/>
              <a:ext cx="994372" cy="1063227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1112476" y="4258617"/>
            <a:ext cx="1008000" cy="1008000"/>
            <a:chOff x="1049175" y="4258617"/>
            <a:chExt cx="1008000" cy="1008000"/>
          </a:xfrm>
        </p:grpSpPr>
        <p:sp>
          <p:nvSpPr>
            <p:cNvPr id="47" name="Овал 46"/>
            <p:cNvSpPr/>
            <p:nvPr/>
          </p:nvSpPr>
          <p:spPr>
            <a:xfrm>
              <a:off x="1049175" y="4258617"/>
              <a:ext cx="1008000" cy="1008000"/>
            </a:xfrm>
            <a:prstGeom prst="ellipse">
              <a:avLst/>
            </a:prstGeom>
            <a:noFill/>
            <a:ln w="44450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93175" y="4784699"/>
              <a:ext cx="360000" cy="360000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823996" y="4242541"/>
            <a:ext cx="1364880" cy="1008000"/>
            <a:chOff x="4071053" y="4258617"/>
            <a:chExt cx="1364880" cy="1008000"/>
          </a:xfrm>
        </p:grpSpPr>
        <p:sp>
          <p:nvSpPr>
            <p:cNvPr id="56" name="Овал 55"/>
            <p:cNvSpPr/>
            <p:nvPr/>
          </p:nvSpPr>
          <p:spPr>
            <a:xfrm>
              <a:off x="4427933" y="4258617"/>
              <a:ext cx="1008000" cy="1008000"/>
            </a:xfrm>
            <a:prstGeom prst="ellipse">
              <a:avLst/>
            </a:prstGeom>
            <a:noFill/>
            <a:ln w="44450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4071053" y="4834847"/>
              <a:ext cx="360000" cy="360000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9191031" y="4242541"/>
            <a:ext cx="1345341" cy="1008000"/>
            <a:chOff x="8876706" y="4258617"/>
            <a:chExt cx="1345341" cy="1008000"/>
          </a:xfrm>
        </p:grpSpPr>
        <p:sp>
          <p:nvSpPr>
            <p:cNvPr id="61" name="Овал 60"/>
            <p:cNvSpPr/>
            <p:nvPr/>
          </p:nvSpPr>
          <p:spPr>
            <a:xfrm>
              <a:off x="8876706" y="4258617"/>
              <a:ext cx="1008000" cy="1008000"/>
            </a:xfrm>
            <a:prstGeom prst="ellipse">
              <a:avLst/>
            </a:prstGeom>
            <a:noFill/>
            <a:ln w="44450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9862047" y="4883585"/>
              <a:ext cx="360000" cy="360000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9494408" y="4730689"/>
              <a:ext cx="360000" cy="360000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1007435" y="349596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СПЕЦИАЛЬНЫЕ </a:t>
            </a:r>
            <a:r>
              <a:rPr lang="ru-RU" sz="2667" spc="-12" dirty="0" smtClean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ТРЕБОВАНИЯ ДЛЯ ПРОЕКТОВ МОНО</a:t>
            </a:r>
            <a:endParaRPr lang="ru-RU" sz="2667" spc="-12" dirty="0">
              <a:solidFill>
                <a:srgbClr val="00AFAA"/>
              </a:solidFill>
              <a:latin typeface="DIN Pro Regular" panose="020B0504020101020102" charset="0"/>
              <a:ea typeface="+mn-ea"/>
              <a:cs typeface="DIN Pro Regular" panose="020B0504020101020102" charset="0"/>
            </a:endParaRPr>
          </a:p>
        </p:txBody>
      </p:sp>
      <p:sp>
        <p:nvSpPr>
          <p:cNvPr id="4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02204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3480" y="1769101"/>
            <a:ext cx="3817160" cy="4103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grpSp>
        <p:nvGrpSpPr>
          <p:cNvPr id="10" name="Group 45"/>
          <p:cNvGrpSpPr/>
          <p:nvPr/>
        </p:nvGrpSpPr>
        <p:grpSpPr>
          <a:xfrm>
            <a:off x="3999470" y="2815018"/>
            <a:ext cx="2117480" cy="914140"/>
            <a:chOff x="4380060" y="2033662"/>
            <a:chExt cx="2117480" cy="646429"/>
          </a:xfrm>
        </p:grpSpPr>
        <p:sp>
          <p:nvSpPr>
            <p:cNvPr id="11" name="Flowchart: Data 42"/>
            <p:cNvSpPr/>
            <p:nvPr/>
          </p:nvSpPr>
          <p:spPr>
            <a:xfrm rot="16200000" flipH="1" flipV="1">
              <a:off x="6070512" y="2253063"/>
              <a:ext cx="640080" cy="213975"/>
            </a:xfrm>
            <a:prstGeom prst="flowChartInputOutput">
              <a:avLst/>
            </a:prstGeom>
            <a:solidFill>
              <a:srgbClr val="759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grpSp>
          <p:nvGrpSpPr>
            <p:cNvPr id="12" name="Group 52"/>
            <p:cNvGrpSpPr/>
            <p:nvPr/>
          </p:nvGrpSpPr>
          <p:grpSpPr>
            <a:xfrm>
              <a:off x="4380060" y="2033662"/>
              <a:ext cx="2117480" cy="640080"/>
              <a:chOff x="4370535" y="1584651"/>
              <a:chExt cx="2117480" cy="640080"/>
            </a:xfrm>
          </p:grpSpPr>
          <p:sp>
            <p:nvSpPr>
              <p:cNvPr id="13" name="Rectangle 44"/>
              <p:cNvSpPr/>
              <p:nvPr/>
            </p:nvSpPr>
            <p:spPr>
              <a:xfrm>
                <a:off x="4580580" y="1711589"/>
                <a:ext cx="1907435" cy="509144"/>
              </a:xfrm>
              <a:prstGeom prst="rect">
                <a:avLst/>
              </a:prstGeom>
              <a:solidFill>
                <a:srgbClr val="1F7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Заявка в </a:t>
                </a:r>
                <a:r>
                  <a:rPr lang="ru-RU" sz="1400" b="1" dirty="0" smtClean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ВЭБ.РФ</a:t>
                </a:r>
                <a:endParaRPr lang="ru-RU" sz="1400" b="1" dirty="0">
                  <a:solidFill>
                    <a:schemeClr val="bg1"/>
                  </a:solidFill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14" name="Flowchart: Data 41"/>
              <p:cNvSpPr/>
              <p:nvPr/>
            </p:nvSpPr>
            <p:spPr>
              <a:xfrm rot="16200000" flipH="1" flipV="1">
                <a:off x="4155517" y="1799669"/>
                <a:ext cx="640080" cy="210044"/>
              </a:xfrm>
              <a:prstGeom prst="flowChartInputOutput">
                <a:avLst/>
              </a:prstGeom>
              <a:solidFill>
                <a:srgbClr val="1F7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endParaRPr>
              </a:p>
            </p:txBody>
          </p:sp>
        </p:grpSp>
      </p:grpSp>
      <p:grpSp>
        <p:nvGrpSpPr>
          <p:cNvPr id="15" name="Group 43"/>
          <p:cNvGrpSpPr/>
          <p:nvPr/>
        </p:nvGrpSpPr>
        <p:grpSpPr>
          <a:xfrm>
            <a:off x="2072561" y="3529158"/>
            <a:ext cx="2120468" cy="869610"/>
            <a:chOff x="2469637" y="2524216"/>
            <a:chExt cx="2120468" cy="869611"/>
          </a:xfrm>
        </p:grpSpPr>
        <p:sp>
          <p:nvSpPr>
            <p:cNvPr id="16" name="Flowchart: Data 40"/>
            <p:cNvSpPr/>
            <p:nvPr/>
          </p:nvSpPr>
          <p:spPr>
            <a:xfrm rot="16200000" flipH="1" flipV="1">
              <a:off x="4163856" y="2756905"/>
              <a:ext cx="658938" cy="193559"/>
            </a:xfrm>
            <a:prstGeom prst="flowChartInputOutput">
              <a:avLst/>
            </a:prstGeom>
            <a:solidFill>
              <a:srgbClr val="5E6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grpSp>
          <p:nvGrpSpPr>
            <p:cNvPr id="17" name="Group 51"/>
            <p:cNvGrpSpPr/>
            <p:nvPr/>
          </p:nvGrpSpPr>
          <p:grpSpPr>
            <a:xfrm>
              <a:off x="2469637" y="2543073"/>
              <a:ext cx="2120468" cy="850754"/>
              <a:chOff x="2460112" y="2094062"/>
              <a:chExt cx="2120468" cy="850754"/>
            </a:xfrm>
          </p:grpSpPr>
          <p:sp>
            <p:nvSpPr>
              <p:cNvPr id="18" name="Flowchart: Data 32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rgbClr val="5E6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19" name="Rectangle 34"/>
              <p:cNvSpPr/>
              <p:nvPr/>
            </p:nvSpPr>
            <p:spPr>
              <a:xfrm>
                <a:off x="2673145" y="2224815"/>
                <a:ext cx="1907435" cy="720001"/>
              </a:xfrm>
              <a:prstGeom prst="rect">
                <a:avLst/>
              </a:prstGeom>
              <a:solidFill>
                <a:srgbClr val="5E6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Обращение в </a:t>
                </a:r>
                <a:b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</a:br>
                <a: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банк-гарант</a:t>
                </a:r>
              </a:p>
            </p:txBody>
          </p:sp>
        </p:grpSp>
      </p:grpSp>
      <p:grpSp>
        <p:nvGrpSpPr>
          <p:cNvPr id="20" name="Group 28"/>
          <p:cNvGrpSpPr/>
          <p:nvPr/>
        </p:nvGrpSpPr>
        <p:grpSpPr>
          <a:xfrm>
            <a:off x="7781540" y="1541371"/>
            <a:ext cx="1821106" cy="896425"/>
            <a:chOff x="6244803" y="1220637"/>
            <a:chExt cx="2099707" cy="896425"/>
          </a:xfrm>
        </p:grpSpPr>
        <p:sp>
          <p:nvSpPr>
            <p:cNvPr id="21" name="Flowchart: Data 37"/>
            <p:cNvSpPr/>
            <p:nvPr/>
          </p:nvSpPr>
          <p:spPr>
            <a:xfrm rot="16200000" flipH="1" flipV="1">
              <a:off x="5941388" y="1524052"/>
              <a:ext cx="837604" cy="230774"/>
            </a:xfrm>
            <a:prstGeom prst="flowChartInputOutpu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2" name="Pentagon 39"/>
            <p:cNvSpPr/>
            <p:nvPr/>
          </p:nvSpPr>
          <p:spPr>
            <a:xfrm>
              <a:off x="6437074" y="1397062"/>
              <a:ext cx="1907436" cy="720000"/>
            </a:xfrm>
            <a:prstGeom prst="homePlate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rPr>
                <a:t>Решение о заключении договора</a:t>
              </a:r>
              <a:endParaRPr lang="en-US" sz="14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</p:grpSp>
      <p:grpSp>
        <p:nvGrpSpPr>
          <p:cNvPr id="23" name="Group 30"/>
          <p:cNvGrpSpPr/>
          <p:nvPr/>
        </p:nvGrpSpPr>
        <p:grpSpPr>
          <a:xfrm>
            <a:off x="378157" y="4048198"/>
            <a:ext cx="1908378" cy="850754"/>
            <a:chOff x="775234" y="2780107"/>
            <a:chExt cx="1908378" cy="850754"/>
          </a:xfrm>
        </p:grpSpPr>
        <p:sp>
          <p:nvSpPr>
            <p:cNvPr id="24" name="Flowchart: Data 26"/>
            <p:cNvSpPr/>
            <p:nvPr/>
          </p:nvSpPr>
          <p:spPr>
            <a:xfrm rot="16200000" flipH="1" flipV="1">
              <a:off x="2256585" y="2993159"/>
              <a:ext cx="640080" cy="213975"/>
            </a:xfrm>
            <a:prstGeom prst="flowChartInputOutput">
              <a:avLst/>
            </a:prstGeom>
            <a:solidFill>
              <a:srgbClr val="2F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5" name="Rectangle 29"/>
            <p:cNvSpPr/>
            <p:nvPr/>
          </p:nvSpPr>
          <p:spPr>
            <a:xfrm>
              <a:off x="775234" y="2910861"/>
              <a:ext cx="1907435" cy="720000"/>
            </a:xfrm>
            <a:prstGeom prst="rect">
              <a:avLst/>
            </a:prstGeom>
            <a:solidFill>
              <a:srgbClr val="2F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rPr>
                <a:t>Предварительное обращение в </a:t>
              </a:r>
              <a:r>
                <a:rPr lang="ru-RU" sz="1400" b="1" dirty="0" smtClean="0">
                  <a:solidFill>
                    <a:schemeClr val="bg1"/>
                  </a:solidFill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rPr>
                <a:t>ВЭБ.РФ</a:t>
              </a:r>
              <a:endParaRPr lang="en-US" sz="14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</p:grpSp>
      <p:sp>
        <p:nvSpPr>
          <p:cNvPr id="26" name="Rectangle 49"/>
          <p:cNvSpPr/>
          <p:nvPr/>
        </p:nvSpPr>
        <p:spPr>
          <a:xfrm>
            <a:off x="851108" y="42947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8" name="Oval 37"/>
          <p:cNvSpPr/>
          <p:nvPr/>
        </p:nvSpPr>
        <p:spPr>
          <a:xfrm>
            <a:off x="997222" y="3215536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2F4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2F4450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</a:t>
            </a:r>
            <a:endParaRPr lang="en-US" sz="4000" b="1" dirty="0">
              <a:solidFill>
                <a:srgbClr val="2F4450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9" name="Oval 37"/>
          <p:cNvSpPr/>
          <p:nvPr/>
        </p:nvSpPr>
        <p:spPr>
          <a:xfrm>
            <a:off x="2881821" y="2730014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5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</a:t>
            </a:r>
            <a:endParaRPr lang="en-US" sz="4000" b="1" dirty="0">
              <a:solidFill>
                <a:srgbClr val="55697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0" name="Oval 37"/>
          <p:cNvSpPr/>
          <p:nvPr/>
        </p:nvSpPr>
        <p:spPr>
          <a:xfrm>
            <a:off x="4823863" y="2203751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F7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F7787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3</a:t>
            </a:r>
            <a:endParaRPr lang="en-US" sz="4000" b="1" dirty="0">
              <a:solidFill>
                <a:srgbClr val="1F7787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1" name="Oval 37"/>
          <p:cNvSpPr/>
          <p:nvPr/>
        </p:nvSpPr>
        <p:spPr>
          <a:xfrm>
            <a:off x="6684957" y="1671270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7596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596A7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4</a:t>
            </a:r>
            <a:endParaRPr lang="en-US" sz="4000" b="1" dirty="0">
              <a:solidFill>
                <a:srgbClr val="7596A7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32" name="Скругленная соединительная линия 31"/>
          <p:cNvCxnSpPr/>
          <p:nvPr/>
        </p:nvCxnSpPr>
        <p:spPr>
          <a:xfrm rot="5400000" flipH="1" flipV="1">
            <a:off x="1957857" y="2099481"/>
            <a:ext cx="414867" cy="1705003"/>
          </a:xfrm>
          <a:prstGeom prst="curvedConnector3">
            <a:avLst>
              <a:gd name="adj1" fmla="val 142942"/>
            </a:avLst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stCxn id="29" idx="0"/>
            <a:endCxn id="30" idx="1"/>
          </p:cNvCxnSpPr>
          <p:nvPr/>
        </p:nvCxnSpPr>
        <p:spPr>
          <a:xfrm rot="5400000" flipH="1" flipV="1">
            <a:off x="3839921" y="1653645"/>
            <a:ext cx="433836" cy="1718902"/>
          </a:xfrm>
          <a:prstGeom prst="curvedConnector3">
            <a:avLst>
              <a:gd name="adj1" fmla="val 158942"/>
            </a:avLst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52007" y="1755059"/>
            <a:ext cx="39047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ru-RU" b="1" dirty="0">
                <a:solidFill>
                  <a:srgbClr val="2F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Для </a:t>
            </a:r>
            <a:r>
              <a:rPr lang="ru-RU" altLang="ru-RU" b="1" dirty="0" smtClean="0">
                <a:solidFill>
                  <a:srgbClr val="2F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кредитов </a:t>
            </a:r>
            <a:r>
              <a:rPr lang="ru-RU" altLang="ru-RU" b="1" dirty="0">
                <a:solidFill>
                  <a:srgbClr val="2F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до 250 млн руб. (включительно)</a:t>
            </a:r>
            <a:endParaRPr lang="ru-RU" b="1" dirty="0">
              <a:solidFill>
                <a:srgbClr val="2F454F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35" name="Скругленная соединительная линия 34"/>
          <p:cNvCxnSpPr>
            <a:stCxn id="30" idx="0"/>
            <a:endCxn id="31" idx="1"/>
          </p:cNvCxnSpPr>
          <p:nvPr/>
        </p:nvCxnSpPr>
        <p:spPr>
          <a:xfrm rot="5400000" flipH="1" flipV="1">
            <a:off x="5738380" y="1164747"/>
            <a:ext cx="440054" cy="1637954"/>
          </a:xfrm>
          <a:prstGeom prst="curvedConnector3">
            <a:avLst>
              <a:gd name="adj1" fmla="val 142649"/>
            </a:avLst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авая фигурная скобка 36"/>
          <p:cNvSpPr/>
          <p:nvPr/>
        </p:nvSpPr>
        <p:spPr>
          <a:xfrm rot="5400000">
            <a:off x="1263419" y="4409094"/>
            <a:ext cx="136919" cy="1907434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8" name="TextBox 94"/>
          <p:cNvSpPr txBox="1">
            <a:spLocks noChangeArrowheads="1"/>
          </p:cNvSpPr>
          <p:nvPr/>
        </p:nvSpPr>
        <p:spPr bwMode="auto">
          <a:xfrm>
            <a:off x="584714" y="5534514"/>
            <a:ext cx="1494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3 рабочих дня</a:t>
            </a:r>
          </a:p>
        </p:txBody>
      </p:sp>
      <p:sp>
        <p:nvSpPr>
          <p:cNvPr id="39" name="Правая фигурная скобка 38"/>
          <p:cNvSpPr/>
          <p:nvPr/>
        </p:nvSpPr>
        <p:spPr>
          <a:xfrm rot="5400000">
            <a:off x="5975540" y="2574616"/>
            <a:ext cx="233262" cy="3798285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0" name="TextBox 94"/>
          <p:cNvSpPr txBox="1">
            <a:spLocks noChangeArrowheads="1"/>
          </p:cNvSpPr>
          <p:nvPr/>
        </p:nvSpPr>
        <p:spPr bwMode="auto">
          <a:xfrm>
            <a:off x="5902973" y="4761478"/>
            <a:ext cx="2088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13 рабочих дней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80" y="6084533"/>
            <a:ext cx="1153462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*до 90 календарных дней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 даты подписания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Кредитного договора: - оформление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обеспечения исполнения обязательств Заемщика; </a:t>
            </a:r>
          </a:p>
          <a:p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- открытие обособленного расчётного счета, с правом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ВЭБ.РФ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акцепта платежных поручений; - иные условия, в зависимости от проекта</a:t>
            </a:r>
            <a:endParaRPr lang="en-US" sz="12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47" name="Правая фигурная скобка 46"/>
          <p:cNvSpPr/>
          <p:nvPr/>
        </p:nvSpPr>
        <p:spPr>
          <a:xfrm rot="5400000">
            <a:off x="3112424" y="4426776"/>
            <a:ext cx="218405" cy="1872072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8" name="TextBox 94"/>
          <p:cNvSpPr txBox="1">
            <a:spLocks noChangeArrowheads="1"/>
          </p:cNvSpPr>
          <p:nvPr/>
        </p:nvSpPr>
        <p:spPr bwMode="auto">
          <a:xfrm>
            <a:off x="2355893" y="5534514"/>
            <a:ext cx="17668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зависит от банка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991315" y="3045581"/>
            <a:ext cx="0" cy="1311546"/>
          </a:xfrm>
          <a:prstGeom prst="line">
            <a:avLst/>
          </a:prstGeom>
          <a:ln w="9525" cap="flat" cmpd="sng" algn="ctr">
            <a:solidFill>
              <a:srgbClr val="20B3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9686572" y="1763697"/>
            <a:ext cx="2067717" cy="4124810"/>
          </a:xfrm>
          <a:prstGeom prst="rect">
            <a:avLst/>
          </a:prstGeom>
          <a:solidFill>
            <a:srgbClr val="00AFAA">
              <a:alpha val="18000"/>
            </a:srgbClr>
          </a:solidFill>
          <a:ln w="19050">
            <a:solidFill>
              <a:srgbClr val="00AF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686572" y="2718746"/>
            <a:ext cx="2212094" cy="914140"/>
            <a:chOff x="4436579" y="2033662"/>
            <a:chExt cx="2060961" cy="646429"/>
          </a:xfrm>
        </p:grpSpPr>
        <p:sp>
          <p:nvSpPr>
            <p:cNvPr id="49" name="Flowchart: Data 42"/>
            <p:cNvSpPr/>
            <p:nvPr/>
          </p:nvSpPr>
          <p:spPr>
            <a:xfrm rot="16200000" flipH="1" flipV="1">
              <a:off x="6070512" y="2253063"/>
              <a:ext cx="640080" cy="213975"/>
            </a:xfrm>
            <a:prstGeom prst="flowChartInputOutput">
              <a:avLst/>
            </a:prstGeom>
            <a:solidFill>
              <a:srgbClr val="00A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grpSp>
          <p:nvGrpSpPr>
            <p:cNvPr id="50" name="Group 52"/>
            <p:cNvGrpSpPr/>
            <p:nvPr/>
          </p:nvGrpSpPr>
          <p:grpSpPr>
            <a:xfrm>
              <a:off x="4436579" y="2033662"/>
              <a:ext cx="2060961" cy="640080"/>
              <a:chOff x="4427054" y="1584651"/>
              <a:chExt cx="2060961" cy="640080"/>
            </a:xfrm>
          </p:grpSpPr>
          <p:sp>
            <p:nvSpPr>
              <p:cNvPr id="52" name="Rectangle 44"/>
              <p:cNvSpPr/>
              <p:nvPr/>
            </p:nvSpPr>
            <p:spPr>
              <a:xfrm>
                <a:off x="4580580" y="1711589"/>
                <a:ext cx="1907435" cy="509144"/>
              </a:xfrm>
              <a:prstGeom prst="rect">
                <a:avLst/>
              </a:prstGeom>
              <a:solidFill>
                <a:srgbClr val="00AF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Мониторинг</a:t>
                </a:r>
              </a:p>
            </p:txBody>
          </p:sp>
          <p:sp>
            <p:nvSpPr>
              <p:cNvPr id="54" name="Flowchart: Data 41"/>
              <p:cNvSpPr/>
              <p:nvPr/>
            </p:nvSpPr>
            <p:spPr>
              <a:xfrm rot="16200000" flipH="1" flipV="1">
                <a:off x="4183777" y="1827928"/>
                <a:ext cx="640080" cy="153525"/>
              </a:xfrm>
              <a:prstGeom prst="flowChartInputOutput">
                <a:avLst/>
              </a:prstGeom>
              <a:solidFill>
                <a:srgbClr val="00AF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endParaRPr>
              </a:p>
            </p:txBody>
          </p:sp>
        </p:grpSp>
      </p:grpSp>
      <p:sp>
        <p:nvSpPr>
          <p:cNvPr id="58" name="Oval 37"/>
          <p:cNvSpPr/>
          <p:nvPr/>
        </p:nvSpPr>
        <p:spPr>
          <a:xfrm>
            <a:off x="8360679" y="1007505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AFAB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</a:t>
            </a:r>
            <a:endParaRPr lang="en-US" sz="4000" b="1" dirty="0">
              <a:solidFill>
                <a:srgbClr val="AFABAB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73150" y="2391931"/>
            <a:ext cx="185572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AF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+ выполнение отлагательных условий по </a:t>
            </a:r>
            <a:r>
              <a:rPr lang="ru-RU" sz="14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Кредитному договору*</a:t>
            </a:r>
            <a:endParaRPr lang="en-US" sz="1400" dirty="0">
              <a:solidFill>
                <a:srgbClr val="00AFAA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55" name="Rectangle 44"/>
          <p:cNvSpPr/>
          <p:nvPr/>
        </p:nvSpPr>
        <p:spPr>
          <a:xfrm>
            <a:off x="9725406" y="4065879"/>
            <a:ext cx="1990048" cy="1620026"/>
          </a:xfrm>
          <a:prstGeom prst="rec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12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Целевое использование</a:t>
            </a:r>
          </a:p>
          <a:p>
            <a:pPr algn="ctr">
              <a:lnSpc>
                <a:spcPts val="14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График </a:t>
            </a:r>
            <a:r>
              <a:rPr lang="ru-RU" sz="12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финансирования Календарный план реализации проекта  Смета расходов</a:t>
            </a:r>
          </a:p>
          <a:p>
            <a:pPr algn="ctr">
              <a:lnSpc>
                <a:spcPts val="1700"/>
              </a:lnSpc>
            </a:pPr>
            <a:r>
              <a:rPr lang="ru-RU" sz="12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Достижение ЦПЭ</a:t>
            </a:r>
          </a:p>
          <a:p>
            <a:pPr algn="ctr">
              <a:lnSpc>
                <a:spcPts val="1700"/>
              </a:lnSpc>
            </a:pPr>
            <a:r>
              <a:rPr lang="ru-RU" sz="12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Возврат </a:t>
            </a:r>
            <a:r>
              <a:rPr lang="ru-RU" sz="1200" b="1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средств займа</a:t>
            </a:r>
            <a:endParaRPr lang="ru-RU" sz="1200" b="1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0" name="Flowchart: Data 42"/>
          <p:cNvSpPr/>
          <p:nvPr/>
        </p:nvSpPr>
        <p:spPr>
          <a:xfrm rot="16200000" flipH="1" flipV="1">
            <a:off x="7435942" y="2531720"/>
            <a:ext cx="905162" cy="213975"/>
          </a:xfrm>
          <a:prstGeom prst="flowChartInputOutpu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1" name="Rectangle 44"/>
          <p:cNvSpPr/>
          <p:nvPr/>
        </p:nvSpPr>
        <p:spPr>
          <a:xfrm>
            <a:off x="6088076" y="2356657"/>
            <a:ext cx="1907435" cy="720000"/>
          </a:xfrm>
          <a:prstGeom prst="rec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Экспертиза заявки</a:t>
            </a:r>
          </a:p>
        </p:txBody>
      </p:sp>
      <p:sp>
        <p:nvSpPr>
          <p:cNvPr id="72" name="Flowchart: Data 41"/>
          <p:cNvSpPr/>
          <p:nvPr/>
        </p:nvSpPr>
        <p:spPr>
          <a:xfrm rot="16200000" flipH="1" flipV="1">
            <a:off x="5542943" y="2537179"/>
            <a:ext cx="905162" cy="185101"/>
          </a:xfrm>
          <a:prstGeom prst="flowChartInputOutpu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4" name="Oval 37"/>
          <p:cNvSpPr/>
          <p:nvPr/>
        </p:nvSpPr>
        <p:spPr>
          <a:xfrm>
            <a:off x="10368512" y="2041092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0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A0DAE2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6</a:t>
            </a:r>
            <a:endParaRPr lang="en-US" sz="4000" b="1" dirty="0">
              <a:solidFill>
                <a:srgbClr val="A0DAE2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75" name="Скругленная соединительная линия 74"/>
          <p:cNvCxnSpPr>
            <a:stCxn id="31" idx="7"/>
            <a:endCxn id="58" idx="2"/>
          </p:cNvCxnSpPr>
          <p:nvPr/>
        </p:nvCxnSpPr>
        <p:spPr>
          <a:xfrm rot="5400000" flipH="1" flipV="1">
            <a:off x="7571858" y="974877"/>
            <a:ext cx="440627" cy="1137015"/>
          </a:xfrm>
          <a:prstGeom prst="curvedConnector2">
            <a:avLst/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Data 40"/>
          <p:cNvSpPr/>
          <p:nvPr/>
        </p:nvSpPr>
        <p:spPr>
          <a:xfrm rot="16200000" flipH="1" flipV="1">
            <a:off x="5690702" y="3085015"/>
            <a:ext cx="658937" cy="193559"/>
          </a:xfrm>
          <a:prstGeom prst="flowChartInputOutput">
            <a:avLst/>
          </a:prstGeom>
          <a:solidFill>
            <a:srgbClr val="1F7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7" name="Flowchart: Data 40"/>
          <p:cNvSpPr/>
          <p:nvPr/>
        </p:nvSpPr>
        <p:spPr>
          <a:xfrm rot="16200000" flipH="1" flipV="1">
            <a:off x="7550383" y="2395745"/>
            <a:ext cx="658937" cy="193559"/>
          </a:xfrm>
          <a:prstGeom prst="flowChartInputOutpu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6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03558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007435" y="349596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ПРОЦЕСС РАССМОТРЕНИЯ ЗАЯВКИ</a:t>
            </a:r>
            <a:endParaRPr lang="ru-RU" sz="2667" spc="-12" dirty="0">
              <a:solidFill>
                <a:srgbClr val="00AFAA"/>
              </a:solidFill>
              <a:latin typeface="DIN Pro Regular" panose="020B0504020101020102" charset="0"/>
              <a:ea typeface="+mn-ea"/>
              <a:cs typeface="DIN Pro Regular" panose="020B0504020101020102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264571" y="4786755"/>
            <a:ext cx="1638402" cy="288000"/>
          </a:xfrm>
          <a:prstGeom prst="rect">
            <a:avLst/>
          </a:prstGeom>
          <a:solidFill>
            <a:srgbClr val="55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кредит </a:t>
            </a:r>
            <a:r>
              <a:rPr lang="ru-RU" sz="1600" dirty="0"/>
              <a:t>5-250</a:t>
            </a:r>
          </a:p>
        </p:txBody>
      </p:sp>
      <p:sp>
        <p:nvSpPr>
          <p:cNvPr id="78" name="TextBox 94"/>
          <p:cNvSpPr txBox="1">
            <a:spLocks noChangeArrowheads="1"/>
          </p:cNvSpPr>
          <p:nvPr/>
        </p:nvSpPr>
        <p:spPr bwMode="auto">
          <a:xfrm>
            <a:off x="5902973" y="5166015"/>
            <a:ext cx="2088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25 рабочих дней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4264571" y="5191292"/>
            <a:ext cx="1638402" cy="288000"/>
          </a:xfrm>
          <a:prstGeom prst="rect">
            <a:avLst/>
          </a:prstGeom>
          <a:solidFill>
            <a:srgbClr val="55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инфраструктура</a:t>
            </a:r>
          </a:p>
        </p:txBody>
      </p:sp>
      <p:sp>
        <p:nvSpPr>
          <p:cNvPr id="80" name="TextBox 94"/>
          <p:cNvSpPr txBox="1">
            <a:spLocks noChangeArrowheads="1"/>
          </p:cNvSpPr>
          <p:nvPr/>
        </p:nvSpPr>
        <p:spPr bwMode="auto">
          <a:xfrm>
            <a:off x="5902973" y="5549954"/>
            <a:ext cx="2088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35 рабочих дней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264571" y="5575231"/>
            <a:ext cx="1638402" cy="288000"/>
          </a:xfrm>
          <a:prstGeom prst="rect">
            <a:avLst/>
          </a:prstGeom>
          <a:solidFill>
            <a:srgbClr val="55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кредит </a:t>
            </a:r>
            <a:r>
              <a:rPr lang="ru-RU" sz="1600" dirty="0"/>
              <a:t>250-1000</a:t>
            </a:r>
          </a:p>
        </p:txBody>
      </p:sp>
    </p:spTree>
    <p:extLst>
      <p:ext uri="{BB962C8B-B14F-4D97-AF65-F5344CB8AC3E}">
        <p14:creationId xmlns:p14="http://schemas.microsoft.com/office/powerpoint/2010/main" val="387957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23" name="Shape 892"/>
          <p:cNvSpPr/>
          <p:nvPr/>
        </p:nvSpPr>
        <p:spPr>
          <a:xfrm>
            <a:off x="3895945" y="2972393"/>
            <a:ext cx="578425" cy="3421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endParaRPr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03558" y="6390505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1225"/>
          <a:stretch/>
        </p:blipFill>
        <p:spPr>
          <a:xfrm>
            <a:off x="1654680" y="1104879"/>
            <a:ext cx="7808068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6342" y="6226629"/>
            <a:ext cx="6669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8563" indent="-658813" algn="ctr">
              <a:spcAft>
                <a:spcPts val="800"/>
              </a:spcAft>
            </a:pPr>
            <a:r>
              <a:rPr lang="en-US" sz="2400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https://</a:t>
            </a:r>
            <a:r>
              <a:rPr lang="ru-RU" sz="2400" dirty="0" err="1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вэб.рф</a:t>
            </a:r>
            <a:r>
              <a:rPr lang="ru-RU" sz="2400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/</a:t>
            </a:r>
            <a:r>
              <a:rPr lang="en-US" sz="2400" dirty="0" err="1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podderzhka-monogorodov</a:t>
            </a:r>
            <a:r>
              <a:rPr lang="en-US" sz="2400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/</a:t>
            </a:r>
            <a:endParaRPr lang="ru-RU" sz="2400" dirty="0">
              <a:solidFill>
                <a:srgbClr val="00AFAA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</p:txBody>
      </p:sp>
      <p:sp>
        <p:nvSpPr>
          <p:cNvPr id="10" name="Oval 60">
            <a:extLst>
              <a:ext uri="{FF2B5EF4-FFF2-40B4-BE49-F238E27FC236}">
                <a16:creationId xmlns:a16="http://schemas.microsoft.com/office/drawing/2014/main" id="{E4CDC542-D422-5F4C-88B5-5437E861A7A6}"/>
              </a:ext>
            </a:extLst>
          </p:cNvPr>
          <p:cNvSpPr/>
          <p:nvPr/>
        </p:nvSpPr>
        <p:spPr>
          <a:xfrm>
            <a:off x="1" y="-519954"/>
            <a:ext cx="340659" cy="3406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19" rIns="91400" bIns="45719" rtlCol="0" anchor="ctr"/>
          <a:lstStyle/>
          <a:p>
            <a:pPr algn="ctr"/>
            <a:endParaRPr lang="en-US" sz="2400"/>
          </a:p>
        </p:txBody>
      </p:sp>
      <p:sp>
        <p:nvSpPr>
          <p:cNvPr id="11" name="Oval 61">
            <a:extLst>
              <a:ext uri="{FF2B5EF4-FFF2-40B4-BE49-F238E27FC236}">
                <a16:creationId xmlns:a16="http://schemas.microsoft.com/office/drawing/2014/main" id="{0C5AB1E3-C23F-C340-885A-5BE9A4FEF960}"/>
              </a:ext>
            </a:extLst>
          </p:cNvPr>
          <p:cNvSpPr/>
          <p:nvPr/>
        </p:nvSpPr>
        <p:spPr>
          <a:xfrm>
            <a:off x="438009" y="-519954"/>
            <a:ext cx="340659" cy="3406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19" rIns="91400" bIns="45719" rtlCol="0" anchor="ctr"/>
          <a:lstStyle/>
          <a:p>
            <a:pPr algn="ctr"/>
            <a:endParaRPr lang="en-US" sz="2400"/>
          </a:p>
        </p:txBody>
      </p:sp>
      <p:sp>
        <p:nvSpPr>
          <p:cNvPr id="12" name="Oval 62">
            <a:extLst>
              <a:ext uri="{FF2B5EF4-FFF2-40B4-BE49-F238E27FC236}">
                <a16:creationId xmlns:a16="http://schemas.microsoft.com/office/drawing/2014/main" id="{77137BBA-3BF1-C543-88BB-238AA8D3F7AF}"/>
              </a:ext>
            </a:extLst>
          </p:cNvPr>
          <p:cNvSpPr/>
          <p:nvPr/>
        </p:nvSpPr>
        <p:spPr>
          <a:xfrm>
            <a:off x="876013" y="-519954"/>
            <a:ext cx="340659" cy="3406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19" rIns="91400" bIns="45719" rtlCol="0" anchor="ctr"/>
          <a:lstStyle/>
          <a:p>
            <a:pPr algn="ctr"/>
            <a:endParaRPr lang="en-US" sz="2400"/>
          </a:p>
        </p:txBody>
      </p:sp>
      <p:sp>
        <p:nvSpPr>
          <p:cNvPr id="13" name="Oval 63">
            <a:extLst>
              <a:ext uri="{FF2B5EF4-FFF2-40B4-BE49-F238E27FC236}">
                <a16:creationId xmlns:a16="http://schemas.microsoft.com/office/drawing/2014/main" id="{3ACEE162-D2D5-3648-A6B9-CE20C3CA9FEF}"/>
              </a:ext>
            </a:extLst>
          </p:cNvPr>
          <p:cNvSpPr/>
          <p:nvPr/>
        </p:nvSpPr>
        <p:spPr>
          <a:xfrm>
            <a:off x="1314021" y="-519954"/>
            <a:ext cx="340659" cy="3406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19" rIns="91400" bIns="45719" rtlCol="0" anchor="ctr"/>
          <a:lstStyle/>
          <a:p>
            <a:pPr algn="ctr"/>
            <a:endParaRPr lang="en-US" sz="240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84351" y="116405"/>
            <a:ext cx="8821700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ИНФОРМАЦИЯ НА САЙТЕ ВЭБ.РФ</a:t>
            </a:r>
          </a:p>
        </p:txBody>
      </p:sp>
    </p:spTree>
    <p:extLst>
      <p:ext uri="{BB962C8B-B14F-4D97-AF65-F5344CB8AC3E}">
        <p14:creationId xmlns:p14="http://schemas.microsoft.com/office/powerpoint/2010/main" val="315465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C25DFD55-65D0-174F-BB2A-3680FC25E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33582" r="920"/>
          <a:stretch>
            <a:fillRect/>
          </a:stretch>
        </p:blipFill>
        <p:spPr>
          <a:xfrm>
            <a:off x="4" y="0"/>
            <a:ext cx="6732541" cy="6858000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6" name="Freeform 75">
            <a:extLst>
              <a:ext uri="{FF2B5EF4-FFF2-40B4-BE49-F238E27FC236}">
                <a16:creationId xmlns:a16="http://schemas.microsoft.com/office/drawing/2014/main" id="{26A8B9C5-5607-9B4A-AE14-F8E12E0DFBEB}"/>
              </a:ext>
            </a:extLst>
          </p:cNvPr>
          <p:cNvSpPr/>
          <p:nvPr/>
        </p:nvSpPr>
        <p:spPr>
          <a:xfrm>
            <a:off x="-3772" y="-2879"/>
            <a:ext cx="6732541" cy="6860879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3000">
                <a:schemeClr val="tx2">
                  <a:alpha val="85000"/>
                </a:schemeClr>
              </a:gs>
              <a:gs pos="99000">
                <a:srgbClr val="00AFA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9" tIns="45719" rIns="91399" bIns="45719" rtlCol="0" anchor="ctr">
            <a:noAutofit/>
          </a:bodyPr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4A8D48-DEE1-BC42-A0E1-0C977A027B17}"/>
              </a:ext>
            </a:extLst>
          </p:cNvPr>
          <p:cNvGrpSpPr/>
          <p:nvPr/>
        </p:nvGrpSpPr>
        <p:grpSpPr>
          <a:xfrm>
            <a:off x="1123525" y="2698517"/>
            <a:ext cx="1289579" cy="1289579"/>
            <a:chOff x="3398838" y="2171701"/>
            <a:chExt cx="346075" cy="346075"/>
          </a:xfrm>
        </p:grpSpPr>
        <p:sp>
          <p:nvSpPr>
            <p:cNvPr id="5" name="Freeform 244">
              <a:extLst>
                <a:ext uri="{FF2B5EF4-FFF2-40B4-BE49-F238E27FC236}">
                  <a16:creationId xmlns:a16="http://schemas.microsoft.com/office/drawing/2014/main" id="{37DBC6F9-3538-C942-9286-6233B77E9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2352676"/>
              <a:ext cx="165100" cy="165100"/>
            </a:xfrm>
            <a:custGeom>
              <a:avLst/>
              <a:gdLst>
                <a:gd name="T0" fmla="*/ 33 w 104"/>
                <a:gd name="T1" fmla="*/ 95 h 104"/>
                <a:gd name="T2" fmla="*/ 0 w 104"/>
                <a:gd name="T3" fmla="*/ 104 h 104"/>
                <a:gd name="T4" fmla="*/ 9 w 104"/>
                <a:gd name="T5" fmla="*/ 71 h 104"/>
                <a:gd name="T6" fmla="*/ 80 w 104"/>
                <a:gd name="T7" fmla="*/ 0 h 104"/>
                <a:gd name="T8" fmla="*/ 104 w 104"/>
                <a:gd name="T9" fmla="*/ 23 h 104"/>
                <a:gd name="T10" fmla="*/ 33 w 104"/>
                <a:gd name="T11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33" y="95"/>
                  </a:moveTo>
                  <a:lnTo>
                    <a:pt x="0" y="104"/>
                  </a:lnTo>
                  <a:lnTo>
                    <a:pt x="9" y="71"/>
                  </a:lnTo>
                  <a:lnTo>
                    <a:pt x="80" y="0"/>
                  </a:lnTo>
                  <a:lnTo>
                    <a:pt x="104" y="23"/>
                  </a:lnTo>
                  <a:lnTo>
                    <a:pt x="33" y="95"/>
                  </a:ln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6" name="Line 245">
              <a:extLst>
                <a:ext uri="{FF2B5EF4-FFF2-40B4-BE49-F238E27FC236}">
                  <a16:creationId xmlns:a16="http://schemas.microsoft.com/office/drawing/2014/main" id="{F9B3B3C0-44BC-1647-9046-E4A5F8E11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2382838"/>
              <a:ext cx="38100" cy="36513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7" name="Line 246">
              <a:extLst>
                <a:ext uri="{FF2B5EF4-FFF2-40B4-BE49-F238E27FC236}">
                  <a16:creationId xmlns:a16="http://schemas.microsoft.com/office/drawing/2014/main" id="{D0269B35-A5D9-C745-BD1B-D41DF373A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0" y="2465388"/>
              <a:ext cx="38100" cy="3810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8" name="Rectangle 247">
              <a:extLst>
                <a:ext uri="{FF2B5EF4-FFF2-40B4-BE49-F238E27FC236}">
                  <a16:creationId xmlns:a16="http://schemas.microsoft.com/office/drawing/2014/main" id="{07416FDB-6C19-074E-AE07-A9BD1FA9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276476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9" name="Rectangle 248">
              <a:extLst>
                <a:ext uri="{FF2B5EF4-FFF2-40B4-BE49-F238E27FC236}">
                  <a16:creationId xmlns:a16="http://schemas.microsoft.com/office/drawing/2014/main" id="{A803D137-346B-1241-AF85-7DA15F82D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352676"/>
              <a:ext cx="74613" cy="4445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0" name="Rectangle 249">
              <a:extLst>
                <a:ext uri="{FF2B5EF4-FFF2-40B4-BE49-F238E27FC236}">
                  <a16:creationId xmlns:a16="http://schemas.microsoft.com/office/drawing/2014/main" id="{09ED53A2-88CD-8A44-93C0-7427FD97D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427288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1" name="Freeform 250">
              <a:extLst>
                <a:ext uri="{FF2B5EF4-FFF2-40B4-BE49-F238E27FC236}">
                  <a16:creationId xmlns:a16="http://schemas.microsoft.com/office/drawing/2014/main" id="{8B716ACC-B652-FD49-89ED-01D2F095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171701"/>
              <a:ext cx="255588" cy="346075"/>
            </a:xfrm>
            <a:custGeom>
              <a:avLst/>
              <a:gdLst>
                <a:gd name="T0" fmla="*/ 90 w 161"/>
                <a:gd name="T1" fmla="*/ 218 h 218"/>
                <a:gd name="T2" fmla="*/ 0 w 161"/>
                <a:gd name="T3" fmla="*/ 218 h 218"/>
                <a:gd name="T4" fmla="*/ 0 w 161"/>
                <a:gd name="T5" fmla="*/ 0 h 218"/>
                <a:gd name="T6" fmla="*/ 104 w 161"/>
                <a:gd name="T7" fmla="*/ 0 h 218"/>
                <a:gd name="T8" fmla="*/ 161 w 161"/>
                <a:gd name="T9" fmla="*/ 57 h 218"/>
                <a:gd name="T10" fmla="*/ 161 w 161"/>
                <a:gd name="T11" fmla="*/ 1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18">
                  <a:moveTo>
                    <a:pt x="90" y="218"/>
                  </a:moveTo>
                  <a:lnTo>
                    <a:pt x="0" y="21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61" y="57"/>
                  </a:lnTo>
                  <a:lnTo>
                    <a:pt x="161" y="118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2" name="Freeform 251">
              <a:extLst>
                <a:ext uri="{FF2B5EF4-FFF2-40B4-BE49-F238E27FC236}">
                  <a16:creationId xmlns:a16="http://schemas.microsoft.com/office/drawing/2014/main" id="{195C7A40-A980-9143-B85F-22C37BA7C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171701"/>
              <a:ext cx="90488" cy="90488"/>
            </a:xfrm>
            <a:custGeom>
              <a:avLst/>
              <a:gdLst>
                <a:gd name="T0" fmla="*/ 0 w 57"/>
                <a:gd name="T1" fmla="*/ 0 h 57"/>
                <a:gd name="T2" fmla="*/ 0 w 57"/>
                <a:gd name="T3" fmla="*/ 57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0" y="57"/>
                  </a:lnTo>
                  <a:lnTo>
                    <a:pt x="57" y="57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3" name="Freeform 252">
              <a:extLst>
                <a:ext uri="{FF2B5EF4-FFF2-40B4-BE49-F238E27FC236}">
                  <a16:creationId xmlns:a16="http://schemas.microsoft.com/office/drawing/2014/main" id="{B1EC2FCC-F5D4-E64E-9405-78FD5007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488" y="2292351"/>
              <a:ext cx="44450" cy="150813"/>
            </a:xfrm>
            <a:custGeom>
              <a:avLst/>
              <a:gdLst>
                <a:gd name="T0" fmla="*/ 0 w 28"/>
                <a:gd name="T1" fmla="*/ 0 h 95"/>
                <a:gd name="T2" fmla="*/ 28 w 28"/>
                <a:gd name="T3" fmla="*/ 0 h 95"/>
                <a:gd name="T4" fmla="*/ 28 w 28"/>
                <a:gd name="T5" fmla="*/ 95 h 95"/>
                <a:gd name="T6" fmla="*/ 0 w 28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5">
                  <a:moveTo>
                    <a:pt x="0" y="0"/>
                  </a:moveTo>
                  <a:lnTo>
                    <a:pt x="28" y="0"/>
                  </a:lnTo>
                  <a:lnTo>
                    <a:pt x="28" y="95"/>
                  </a:lnTo>
                  <a:lnTo>
                    <a:pt x="0" y="95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4" name="Line 253">
              <a:extLst>
                <a:ext uri="{FF2B5EF4-FFF2-40B4-BE49-F238E27FC236}">
                  <a16:creationId xmlns:a16="http://schemas.microsoft.com/office/drawing/2014/main" id="{51A27210-918B-3C4F-8570-7D1DA294C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2366963"/>
              <a:ext cx="381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76A109E-FC55-1147-9F97-8D0E16504042}"/>
              </a:ext>
            </a:extLst>
          </p:cNvPr>
          <p:cNvCxnSpPr>
            <a:cxnSpLocks/>
          </p:cNvCxnSpPr>
          <p:nvPr/>
        </p:nvCxnSpPr>
        <p:spPr>
          <a:xfrm flipH="1">
            <a:off x="352369" y="5564215"/>
            <a:ext cx="793793" cy="1303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F8EA3374-5813-7A45-B5D4-9135E807E8C6}"/>
              </a:ext>
            </a:extLst>
          </p:cNvPr>
          <p:cNvSpPr/>
          <p:nvPr/>
        </p:nvSpPr>
        <p:spPr>
          <a:xfrm>
            <a:off x="1" y="-519954"/>
            <a:ext cx="340659" cy="3406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19" rIns="91399" bIns="45719" rtlCol="0" anchor="ctr"/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AD8179F-CF99-B943-82BE-2FA7AD0B7592}"/>
              </a:ext>
            </a:extLst>
          </p:cNvPr>
          <p:cNvSpPr/>
          <p:nvPr/>
        </p:nvSpPr>
        <p:spPr>
          <a:xfrm>
            <a:off x="438009" y="-519954"/>
            <a:ext cx="340659" cy="3406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19" rIns="91399" bIns="45719" rtlCol="0" anchor="ctr"/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715028" y="6137009"/>
            <a:ext cx="9476972" cy="730741"/>
          </a:xfrm>
          <a:custGeom>
            <a:avLst/>
            <a:gdLst>
              <a:gd name="connsiteX0" fmla="*/ 0 w 6854158"/>
              <a:gd name="connsiteY0" fmla="*/ 545567 h 545567"/>
              <a:gd name="connsiteX1" fmla="*/ 6854158 w 6854158"/>
              <a:gd name="connsiteY1" fmla="*/ 537882 h 545567"/>
              <a:gd name="connsiteX2" fmla="*/ 6854158 w 6854158"/>
              <a:gd name="connsiteY2" fmla="*/ 0 h 545567"/>
              <a:gd name="connsiteX3" fmla="*/ 299677 w 6854158"/>
              <a:gd name="connsiteY3" fmla="*/ 38420 h 545567"/>
              <a:gd name="connsiteX4" fmla="*/ 0 w 6854158"/>
              <a:gd name="connsiteY4" fmla="*/ 545567 h 54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4158" h="545567">
                <a:moveTo>
                  <a:pt x="0" y="545567"/>
                </a:moveTo>
                <a:lnTo>
                  <a:pt x="6854158" y="537882"/>
                </a:lnTo>
                <a:lnTo>
                  <a:pt x="6854158" y="0"/>
                </a:lnTo>
                <a:lnTo>
                  <a:pt x="299677" y="38420"/>
                </a:lnTo>
                <a:lnTo>
                  <a:pt x="0" y="545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7" tIns="60933" rIns="121867" bIns="60933" spcCol="0" rtlCol="0" anchor="ctr"/>
          <a:lstStyle/>
          <a:p>
            <a:pPr algn="ctr"/>
            <a:endParaRPr lang="ru-RU" sz="24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814FF97-13DD-5347-BE7C-91599647218F}"/>
              </a:ext>
            </a:extLst>
          </p:cNvPr>
          <p:cNvSpPr/>
          <p:nvPr/>
        </p:nvSpPr>
        <p:spPr>
          <a:xfrm>
            <a:off x="876013" y="-519954"/>
            <a:ext cx="340659" cy="3406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19" rIns="91399" bIns="45719" rtlCol="0" anchor="ctr"/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A71BF6B-B4F2-1B48-899B-198DC2B49245}"/>
              </a:ext>
            </a:extLst>
          </p:cNvPr>
          <p:cNvSpPr/>
          <p:nvPr/>
        </p:nvSpPr>
        <p:spPr>
          <a:xfrm>
            <a:off x="1314021" y="-519954"/>
            <a:ext cx="340659" cy="3406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19" rIns="91399" bIns="45719" rtlCol="0" anchor="ctr"/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80F3FD6-D008-8E4F-B4D2-49E80DBB65E3}"/>
              </a:ext>
            </a:extLst>
          </p:cNvPr>
          <p:cNvCxnSpPr>
            <a:cxnSpLocks/>
          </p:cNvCxnSpPr>
          <p:nvPr/>
        </p:nvCxnSpPr>
        <p:spPr>
          <a:xfrm flipH="1">
            <a:off x="1123553" y="1"/>
            <a:ext cx="608567" cy="999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Line 96">
            <a:extLst>
              <a:ext uri="{FF2B5EF4-FFF2-40B4-BE49-F238E27FC236}">
                <a16:creationId xmlns:a16="http://schemas.microsoft.com/office/drawing/2014/main" id="{C792CCB1-CB84-FB42-86E8-D20B822B8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656" y="5707789"/>
            <a:ext cx="92729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8" name="Line 97">
            <a:extLst>
              <a:ext uri="{FF2B5EF4-FFF2-40B4-BE49-F238E27FC236}">
                <a16:creationId xmlns:a16="http://schemas.microsoft.com/office/drawing/2014/main" id="{E80CE2A9-A0DB-7044-BC13-635BFCC25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656" y="5744495"/>
            <a:ext cx="92729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9" name="Line 98">
            <a:extLst>
              <a:ext uri="{FF2B5EF4-FFF2-40B4-BE49-F238E27FC236}">
                <a16:creationId xmlns:a16="http://schemas.microsoft.com/office/drawing/2014/main" id="{9F8C1B91-80A2-9E45-BABB-711DBF602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656" y="5781200"/>
            <a:ext cx="92729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20" name="Line 99">
            <a:extLst>
              <a:ext uri="{FF2B5EF4-FFF2-40B4-BE49-F238E27FC236}">
                <a16:creationId xmlns:a16="http://schemas.microsoft.com/office/drawing/2014/main" id="{41559281-EA54-9244-BA89-BE3FF2D20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656" y="5817905"/>
            <a:ext cx="92729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9" name="Прямоугольник 28"/>
          <p:cNvSpPr/>
          <p:nvPr/>
        </p:nvSpPr>
        <p:spPr>
          <a:xfrm>
            <a:off x="4842051" y="1462671"/>
            <a:ext cx="7405674" cy="2486786"/>
          </a:xfrm>
          <a:prstGeom prst="rect">
            <a:avLst/>
          </a:prstGeom>
          <a:noFill/>
          <a:ln>
            <a:noFill/>
          </a:ln>
        </p:spPr>
        <p:txBody>
          <a:bodyPr wrap="square" lIns="121872" tIns="60936" rIns="121872" bIns="60936" anchor="t">
            <a:spAutoFit/>
          </a:bodyPr>
          <a:lstStyle/>
          <a:p>
            <a:pPr marL="1199697">
              <a:lnSpc>
                <a:spcPct val="130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4"/>
              </a:rPr>
              <a:t>Попова Ольга Валентиновна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  <a:hlinkClick r:id="rId4"/>
            </a:endParaRPr>
          </a:p>
          <a:p>
            <a:pPr marL="1198563" indent="-658813" algn="ctr">
              <a:spcAft>
                <a:spcPts val="800"/>
              </a:spcAft>
            </a:pPr>
            <a:r>
              <a:rPr lang="ru-RU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тел</a:t>
            </a:r>
            <a:r>
              <a:rPr lang="ru-RU" sz="3200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. +7 </a:t>
            </a:r>
            <a:r>
              <a:rPr lang="ru-RU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(</a:t>
            </a:r>
            <a:r>
              <a:rPr lang="en-US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926</a:t>
            </a:r>
            <a:r>
              <a:rPr lang="ru-RU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) </a:t>
            </a:r>
            <a:r>
              <a:rPr lang="en-US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959</a:t>
            </a:r>
            <a:r>
              <a:rPr lang="ru-RU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-</a:t>
            </a:r>
            <a:r>
              <a:rPr lang="en-US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95</a:t>
            </a:r>
            <a:r>
              <a:rPr lang="ru-RU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-</a:t>
            </a:r>
            <a:r>
              <a:rPr lang="en-US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96</a:t>
            </a:r>
            <a:r>
              <a:rPr lang="ru-RU" sz="3200" dirty="0" smtClean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  </a:t>
            </a:r>
            <a:endParaRPr lang="ru-RU" sz="3200" dirty="0">
              <a:solidFill>
                <a:srgbClr val="323E48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  <a:p>
            <a:pPr marL="1198563" indent="-658813" algn="ctr">
              <a:spcAft>
                <a:spcPts val="800"/>
              </a:spcAft>
            </a:pPr>
            <a:r>
              <a:rPr lang="en-US" sz="3200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e-mail</a:t>
            </a:r>
            <a:r>
              <a:rPr lang="en-US" sz="3200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:</a:t>
            </a:r>
            <a:r>
              <a:rPr lang="en-US" sz="2800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  </a:t>
            </a:r>
            <a:r>
              <a:rPr lang="en-US" sz="28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popovaov@veb.ru</a:t>
            </a:r>
            <a:endParaRPr lang="ru-RU" sz="2800" dirty="0">
              <a:solidFill>
                <a:srgbClr val="00AFAA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  <a:p>
            <a:pPr marL="1198563" indent="-658813" algn="ctr">
              <a:spcAft>
                <a:spcPts val="800"/>
              </a:spcAft>
            </a:pPr>
            <a:r>
              <a:rPr lang="en-US" sz="28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https://</a:t>
            </a:r>
            <a:r>
              <a:rPr lang="ru-RU" sz="2800" dirty="0" err="1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вэб.рф</a:t>
            </a:r>
            <a:r>
              <a:rPr lang="ru-RU" sz="28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/</a:t>
            </a:r>
            <a:r>
              <a:rPr lang="en-US" sz="2800" dirty="0" err="1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podderzhka-monogorodov</a:t>
            </a:r>
            <a:r>
              <a:rPr lang="en-US" sz="28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/</a:t>
            </a:r>
            <a:endParaRPr lang="ru-RU" sz="2800" dirty="0">
              <a:solidFill>
                <a:srgbClr val="00AFAA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</p:txBody>
      </p:sp>
      <p:pic>
        <p:nvPicPr>
          <p:cNvPr id="2052" name="Picture 4" descr="http://qrcoder.ru/code/?https%3A%2F%2Fxn--90ab5f.xn--p1ai%2Fpodderzhka-monogorodov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21" y="4771037"/>
            <a:ext cx="2100405" cy="21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7710" y="4851237"/>
            <a:ext cx="423160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9697" algn="ctr">
              <a:lnSpc>
                <a:spcPct val="130000"/>
              </a:lnSpc>
              <a:spcAft>
                <a:spcPts val="800"/>
              </a:spcAft>
            </a:pPr>
            <a:r>
              <a:rPr lang="ru-RU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КОНТАКТЫ КУРАТОРОВ:</a:t>
            </a:r>
            <a:endParaRPr lang="en-US" dirty="0">
              <a:solidFill>
                <a:srgbClr val="323E48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5" y="292763"/>
            <a:ext cx="10058400" cy="5754397"/>
          </a:xfrm>
          <a:prstGeom prst="rect">
            <a:avLst/>
          </a:prstGeom>
        </p:spPr>
      </p:pic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295468" y="1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МОНОГОРОДА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0946" y="929946"/>
            <a:ext cx="9395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600" spc="-12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Распоряжением Правительства Российской Федерации от 29.07.2014 № 1398-р утвержден перечень монопрофильных муниципальных образований Российской Федерации (моногородов)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808506" y="1986680"/>
            <a:ext cx="2773197" cy="4263339"/>
            <a:chOff x="6418491" y="1232706"/>
            <a:chExt cx="2079898" cy="319750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418491" y="1232706"/>
              <a:ext cx="949410" cy="2450755"/>
            </a:xfrm>
            <a:prstGeom prst="rect">
              <a:avLst/>
            </a:prstGeom>
            <a:noFill/>
            <a:ln w="34925" cap="flat" cmpd="sng" algn="ctr">
              <a:solidFill>
                <a:srgbClr val="20B2A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56010" y="1834805"/>
              <a:ext cx="742379" cy="2595405"/>
            </a:xfrm>
            <a:prstGeom prst="rect">
              <a:avLst/>
            </a:prstGeom>
            <a:noFill/>
            <a:ln w="34925" cap="flat" cmpd="sng" algn="ctr">
              <a:solidFill>
                <a:srgbClr val="FF6C0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6636262" y="1379147"/>
              <a:ext cx="1646756" cy="2900082"/>
              <a:chOff x="8910833" y="852174"/>
              <a:chExt cx="2586746" cy="4570939"/>
            </a:xfrm>
          </p:grpSpPr>
          <p:pic>
            <p:nvPicPr>
              <p:cNvPr id="28" name="Picture 2" descr="В моногорода приглашают индивидуальных предпринимателей - Парламентская  газета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1889" y="2362340"/>
                <a:ext cx="2575690" cy="17046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Министерство труда, занятости и социальной защиты Республики Татарстан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0833" y="852174"/>
                <a:ext cx="2578011" cy="14430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Залечь на дно в Глазове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0833" y="4134107"/>
                <a:ext cx="2578011" cy="12890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5"/>
          <p:cNvGrpSpPr/>
          <p:nvPr/>
        </p:nvGrpSpPr>
        <p:grpSpPr>
          <a:xfrm>
            <a:off x="1075007" y="1633306"/>
            <a:ext cx="6179813" cy="1126719"/>
            <a:chOff x="945500" y="1441066"/>
            <a:chExt cx="4634860" cy="845040"/>
          </a:xfrm>
        </p:grpSpPr>
        <p:sp>
          <p:nvSpPr>
            <p:cNvPr id="33" name="object 45"/>
            <p:cNvSpPr txBox="1"/>
            <p:nvPr/>
          </p:nvSpPr>
          <p:spPr>
            <a:xfrm>
              <a:off x="1821037" y="1579700"/>
              <a:ext cx="3759323" cy="696250"/>
            </a:xfrm>
            <a:prstGeom prst="rect">
              <a:avLst/>
            </a:prstGeom>
          </p:spPr>
          <p:txBody>
            <a:bodyPr vert="horz" wrap="square" lIns="0" tIns="55628" rIns="0" bIns="0" rtlCol="0">
              <a:spAutoFit/>
            </a:bodyPr>
            <a:lstStyle/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СУБЪЕКТА </a:t>
              </a:r>
            </a:p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РОССИЙСКОЙ ФЕДЕРАЦИИ</a:t>
              </a:r>
              <a:endParaRPr lang="en-US" sz="2667" spc="-24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  <p:sp>
          <p:nvSpPr>
            <p:cNvPr id="34" name="object 48"/>
            <p:cNvSpPr txBox="1"/>
            <p:nvPr/>
          </p:nvSpPr>
          <p:spPr>
            <a:xfrm>
              <a:off x="945500" y="1441066"/>
              <a:ext cx="2552021" cy="845040"/>
            </a:xfrm>
            <a:prstGeom prst="rect">
              <a:avLst/>
            </a:prstGeom>
          </p:spPr>
          <p:txBody>
            <a:bodyPr vert="horz" wrap="square" lIns="0" tIns="18543" rIns="0" bIns="0" rtlCol="0">
              <a:spAutoFit/>
            </a:bodyPr>
            <a:lstStyle/>
            <a:p>
              <a:pPr marL="14836" defTabSz="1068035">
                <a:spcBef>
                  <a:spcPts val="2127"/>
                </a:spcBef>
              </a:pPr>
              <a:r>
                <a:rPr lang="ru-RU" sz="7200" b="1" spc="-5" dirty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63</a:t>
              </a:r>
              <a:endParaRPr sz="7200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18289" y="3188675"/>
            <a:ext cx="6790032" cy="1126720"/>
            <a:chOff x="652318" y="2409204"/>
            <a:chExt cx="5092524" cy="845040"/>
          </a:xfrm>
        </p:grpSpPr>
        <p:sp>
          <p:nvSpPr>
            <p:cNvPr id="35" name="object 45"/>
            <p:cNvSpPr txBox="1"/>
            <p:nvPr/>
          </p:nvSpPr>
          <p:spPr>
            <a:xfrm>
              <a:off x="1630277" y="2758273"/>
              <a:ext cx="4114565" cy="349954"/>
            </a:xfrm>
            <a:prstGeom prst="rect">
              <a:avLst/>
            </a:prstGeom>
          </p:spPr>
          <p:txBody>
            <a:bodyPr vert="horz" wrap="square" lIns="0" tIns="55628" rIns="0" bIns="0" rtlCol="0">
              <a:spAutoFit/>
            </a:bodyPr>
            <a:lstStyle/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МОНОГОРОД</a:t>
              </a:r>
              <a:endParaRPr lang="en-US" sz="2667" spc="-24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  <p:sp>
          <p:nvSpPr>
            <p:cNvPr id="36" name="object 48"/>
            <p:cNvSpPr txBox="1"/>
            <p:nvPr/>
          </p:nvSpPr>
          <p:spPr>
            <a:xfrm>
              <a:off x="652318" y="2409204"/>
              <a:ext cx="2552021" cy="845040"/>
            </a:xfrm>
            <a:prstGeom prst="rect">
              <a:avLst/>
            </a:prstGeom>
          </p:spPr>
          <p:txBody>
            <a:bodyPr vert="horz" wrap="square" lIns="0" tIns="18543" rIns="0" bIns="0" rtlCol="0">
              <a:spAutoFit/>
            </a:bodyPr>
            <a:lstStyle/>
            <a:p>
              <a:pPr marL="14836" defTabSz="1068035">
                <a:spcBef>
                  <a:spcPts val="2127"/>
                </a:spcBef>
              </a:pPr>
              <a:r>
                <a:rPr lang="ru-RU" sz="7200" b="1" spc="-5" dirty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321</a:t>
              </a:r>
              <a:endParaRPr sz="7200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67129" y="4946667"/>
            <a:ext cx="7027127" cy="1299854"/>
            <a:chOff x="652318" y="3410530"/>
            <a:chExt cx="5270345" cy="974891"/>
          </a:xfrm>
        </p:grpSpPr>
        <p:sp>
          <p:nvSpPr>
            <p:cNvPr id="38" name="object 45"/>
            <p:cNvSpPr txBox="1"/>
            <p:nvPr/>
          </p:nvSpPr>
          <p:spPr>
            <a:xfrm>
              <a:off x="1797293" y="3782610"/>
              <a:ext cx="4114565" cy="349954"/>
            </a:xfrm>
            <a:prstGeom prst="rect">
              <a:avLst/>
            </a:prstGeom>
          </p:spPr>
          <p:txBody>
            <a:bodyPr vert="horz" wrap="square" lIns="0" tIns="55628" rIns="0" bIns="0" rtlCol="0">
              <a:spAutoFit/>
            </a:bodyPr>
            <a:lstStyle/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МЛН ЧЕЛОВЕК</a:t>
              </a:r>
              <a:endParaRPr lang="en-US" sz="2667" spc="-24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  <p:sp>
          <p:nvSpPr>
            <p:cNvPr id="39" name="object 48"/>
            <p:cNvSpPr txBox="1"/>
            <p:nvPr/>
          </p:nvSpPr>
          <p:spPr>
            <a:xfrm>
              <a:off x="652318" y="3410530"/>
              <a:ext cx="2552021" cy="845040"/>
            </a:xfrm>
            <a:prstGeom prst="rect">
              <a:avLst/>
            </a:prstGeom>
          </p:spPr>
          <p:txBody>
            <a:bodyPr vert="horz" wrap="square" lIns="0" tIns="18543" rIns="0" bIns="0" rtlCol="0">
              <a:spAutoFit/>
            </a:bodyPr>
            <a:lstStyle/>
            <a:p>
              <a:pPr marL="14836" defTabSz="1068035">
                <a:spcBef>
                  <a:spcPts val="2127"/>
                </a:spcBef>
              </a:pPr>
              <a:r>
                <a:rPr lang="ru-RU" sz="7200" b="1" spc="-5" dirty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13,3</a:t>
              </a:r>
              <a:endParaRPr sz="7200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endParaRPr>
            </a:p>
          </p:txBody>
        </p:sp>
        <p:sp>
          <p:nvSpPr>
            <p:cNvPr id="48" name="object 45"/>
            <p:cNvSpPr txBox="1"/>
            <p:nvPr/>
          </p:nvSpPr>
          <p:spPr>
            <a:xfrm>
              <a:off x="1808098" y="4035467"/>
              <a:ext cx="4114565" cy="349954"/>
            </a:xfrm>
            <a:prstGeom prst="rect">
              <a:avLst/>
            </a:prstGeom>
          </p:spPr>
          <p:txBody>
            <a:bodyPr vert="horz" wrap="square" lIns="0" tIns="55628" rIns="0" bIns="0" rtlCol="0">
              <a:spAutoFit/>
            </a:bodyPr>
            <a:lstStyle/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(9,2% населения страны)</a:t>
              </a:r>
              <a:endParaRPr lang="en-US" sz="2667" spc="-24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</p:grpSp>
      <p:sp>
        <p:nvSpPr>
          <p:cNvPr id="49" name="object 48"/>
          <p:cNvSpPr txBox="1"/>
          <p:nvPr/>
        </p:nvSpPr>
        <p:spPr>
          <a:xfrm>
            <a:off x="10111658" y="1356782"/>
            <a:ext cx="2350937" cy="511167"/>
          </a:xfrm>
          <a:prstGeom prst="rect">
            <a:avLst/>
          </a:prstGeom>
        </p:spPr>
        <p:txBody>
          <a:bodyPr vert="horz" wrap="square" lIns="0" tIns="18543" rIns="0" bIns="0" rtlCol="0">
            <a:spAutoFit/>
          </a:bodyPr>
          <a:lstStyle/>
          <a:p>
            <a:pPr marL="14836" defTabSz="1068035">
              <a:spcBef>
                <a:spcPts val="2127"/>
              </a:spcBef>
            </a:pPr>
            <a:r>
              <a:rPr lang="ru-RU" sz="3200" b="1" spc="-5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rPr>
              <a:t>91</a:t>
            </a:r>
            <a:r>
              <a:rPr lang="ru-RU" sz="3200" b="1" spc="-5" dirty="0">
                <a:solidFill>
                  <a:srgbClr val="0A304E"/>
                </a:solidFill>
                <a:latin typeface="DIN Pro Cond Bold" panose="020B0806020101010102" charset="-52"/>
                <a:cs typeface="DIN Pro Cond Bold" panose="020B0806020101010102" charset="-52"/>
              </a:rPr>
              <a:t> ТОР</a:t>
            </a:r>
            <a:endParaRPr sz="3200" dirty="0">
              <a:solidFill>
                <a:srgbClr val="0A304E"/>
              </a:solidFill>
              <a:latin typeface="DIN Pro Cond Bold" panose="020B0806020101010102" charset="-52"/>
              <a:cs typeface="DIN Pro Cond Bold" panose="020B0806020101010102" charset="-52"/>
            </a:endParaRPr>
          </a:p>
        </p:txBody>
      </p:sp>
      <p:sp>
        <p:nvSpPr>
          <p:cNvPr id="51" name="object 48"/>
          <p:cNvSpPr txBox="1"/>
          <p:nvPr/>
        </p:nvSpPr>
        <p:spPr>
          <a:xfrm>
            <a:off x="10086027" y="1748177"/>
            <a:ext cx="2065907" cy="388056"/>
          </a:xfrm>
          <a:prstGeom prst="rect">
            <a:avLst/>
          </a:prstGeom>
        </p:spPr>
        <p:txBody>
          <a:bodyPr vert="horz" wrap="square" lIns="0" tIns="18543" rIns="0" bIns="0" rtlCol="0">
            <a:spAutoFit/>
          </a:bodyPr>
          <a:lstStyle/>
          <a:p>
            <a:pPr marL="14836" algn="r" defTabSz="1068035">
              <a:spcBef>
                <a:spcPts val="2127"/>
              </a:spcBef>
            </a:pPr>
            <a:r>
              <a:rPr lang="ru-RU" sz="2400" b="1" spc="-5" dirty="0" smtClean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rPr>
              <a:t>1091</a:t>
            </a:r>
            <a:r>
              <a:rPr lang="ru-RU" sz="2400" b="1" spc="-5" dirty="0" smtClean="0">
                <a:solidFill>
                  <a:srgbClr val="0A304E"/>
                </a:solidFill>
                <a:latin typeface="DIN Pro Cond Bold" panose="020B0806020101010102" charset="-52"/>
                <a:cs typeface="DIN Pro Cond Bold" panose="020B0806020101010102" charset="-52"/>
              </a:rPr>
              <a:t> </a:t>
            </a:r>
            <a:r>
              <a:rPr lang="ru-RU" sz="2400" b="1" spc="-5" dirty="0">
                <a:solidFill>
                  <a:srgbClr val="0A304E"/>
                </a:solidFill>
                <a:latin typeface="DIN Pro Cond Bold" panose="020B0806020101010102" charset="-52"/>
                <a:cs typeface="DIN Pro Cond Bold" panose="020B0806020101010102" charset="-52"/>
              </a:rPr>
              <a:t>резидентов</a:t>
            </a:r>
            <a:endParaRPr sz="2400" dirty="0">
              <a:solidFill>
                <a:srgbClr val="0A304E"/>
              </a:solidFill>
              <a:latin typeface="DIN Pro Cond Bold" panose="020B0806020101010102" charset="-52"/>
              <a:cs typeface="DIN Pro Cond Bold" panose="020B0806020101010102" charset="-52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32652" y="712109"/>
            <a:ext cx="2142435" cy="243309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024781" y="6096581"/>
            <a:ext cx="16411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000" b="1" spc="-12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НАЛОГОВЫЕ ЛЬГОТЫ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0058" y="6390505"/>
            <a:ext cx="2743200" cy="365125"/>
          </a:xfrm>
        </p:spPr>
        <p:txBody>
          <a:bodyPr/>
          <a:lstStyle/>
          <a:p>
            <a:fld id="{C1E7DC40-A243-4629-A71A-B6AD250D5B50}" type="slidenum">
              <a:rPr lang="ru-RU" b="1" smtClean="0">
                <a:solidFill>
                  <a:schemeClr val="bg1"/>
                </a:solidFill>
              </a:rPr>
              <a:pPr/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8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625062" y="1014580"/>
            <a:ext cx="0" cy="5400000"/>
          </a:xfrm>
          <a:prstGeom prst="line">
            <a:avLst/>
          </a:prstGeom>
          <a:ln>
            <a:solidFill>
              <a:srgbClr val="A3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4800" y="849958"/>
            <a:ext cx="22902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НАПРАВЛЕНИЯ РАСХОДОВАНИЯ СУБСИДИИ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162" y="1743101"/>
            <a:ext cx="2064690" cy="2803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ВОЗВРАТНОЕ </a:t>
            </a:r>
            <a:r>
              <a:rPr lang="ru-RU" sz="1400" b="1" dirty="0" smtClean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ФИНАНСИРОВАНИЕ</a:t>
            </a:r>
          </a:p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</a:t>
            </a:r>
            <a:r>
              <a:rPr lang="ru-RU" sz="1400" b="1" dirty="0" smtClean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кредит)</a:t>
            </a:r>
            <a:endParaRPr lang="ru-RU" sz="1400" b="1" dirty="0">
              <a:solidFill>
                <a:srgbClr val="55697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162" y="4747150"/>
            <a:ext cx="2064690" cy="1682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БЕЗВОЗВРАТНОЕ ФИНАНСИРОВАНИЕ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99014" y="1662583"/>
            <a:ext cx="11160000" cy="0"/>
          </a:xfrm>
          <a:prstGeom prst="line">
            <a:avLst/>
          </a:prstGeom>
          <a:ln>
            <a:solidFill>
              <a:srgbClr val="A3A2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4"/>
          <p:cNvSpPr txBox="1">
            <a:spLocks/>
          </p:cNvSpPr>
          <p:nvPr/>
        </p:nvSpPr>
        <p:spPr>
          <a:xfrm>
            <a:off x="334800" y="161317"/>
            <a:ext cx="11106150" cy="50147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Navigo" panose="02070503070706040303" pitchFamily="18" charset="0"/>
                <a:cs typeface="+mj-cs"/>
              </a:defRPr>
            </a:lvl1pPr>
          </a:lstStyle>
          <a:p>
            <a:endParaRPr lang="ru-RU" dirty="0">
              <a:solidFill>
                <a:schemeClr val="bg2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2190" y="1081009"/>
            <a:ext cx="5846823" cy="399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УСЛОВИЯ ПРОДУКТА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44289" y="4774848"/>
            <a:ext cx="4314723" cy="715638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до 95% от стоимости инфраструктуры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40455" y="1741475"/>
            <a:ext cx="296434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5 МЛН ДО </a:t>
            </a:r>
            <a:r>
              <a:rPr lang="en-US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</a:t>
            </a:r>
            <a:r>
              <a:rPr lang="ru-RU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МЛРД РУБЛЕЙ</a:t>
            </a:r>
            <a:endParaRPr lang="ru-RU" sz="1400" b="1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0455" y="2596035"/>
            <a:ext cx="296434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</a:t>
            </a: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250 </a:t>
            </a:r>
            <a:r>
              <a:rPr lang="ru-RU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МЛН ДО 1 МЛРД РУБЛЕЙ</a:t>
            </a:r>
            <a:endParaRPr lang="ru-RU" sz="1400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40455" y="3430926"/>
            <a:ext cx="2964340" cy="11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ДЛЯ МОНОГОРОДОВ С РЕЖИМОМ ЧС ФЕДЕРАЛЬНОГО ХАРАКТЕРА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9587" y="1772657"/>
            <a:ext cx="1317305" cy="724818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5 – </a:t>
            </a:r>
            <a:r>
              <a:rPr lang="ru-RU" dirty="0" smtClean="0">
                <a:solidFill>
                  <a:srgbClr val="41566D"/>
                </a:solidFill>
              </a:rPr>
              <a:t>1000</a:t>
            </a:r>
            <a:endParaRPr lang="ru-RU" dirty="0">
              <a:solidFill>
                <a:srgbClr val="41566D"/>
              </a:solidFill>
            </a:endParaRPr>
          </a:p>
          <a:p>
            <a:r>
              <a:rPr lang="ru-RU" dirty="0">
                <a:solidFill>
                  <a:srgbClr val="41566D"/>
                </a:solidFill>
              </a:rPr>
              <a:t>(</a:t>
            </a:r>
            <a:r>
              <a:rPr lang="en-US" dirty="0" err="1">
                <a:solidFill>
                  <a:srgbClr val="41566D"/>
                </a:solidFill>
              </a:rPr>
              <a:t>CapEx</a:t>
            </a:r>
            <a:r>
              <a:rPr lang="en-US" dirty="0">
                <a:solidFill>
                  <a:srgbClr val="41566D"/>
                </a:solidFill>
              </a:rPr>
              <a:t>)</a:t>
            </a:r>
            <a:endParaRPr lang="ru-RU" dirty="0">
              <a:solidFill>
                <a:srgbClr val="41566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5510" y="1841429"/>
            <a:ext cx="110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52585E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sz="1600" dirty="0" smtClean="0">
                <a:solidFill>
                  <a:srgbClr val="41566D"/>
                </a:solidFill>
              </a:rPr>
              <a:t>1%</a:t>
            </a:r>
            <a:r>
              <a:rPr lang="en-US" sz="1600" dirty="0" smtClean="0">
                <a:solidFill>
                  <a:srgbClr val="41566D"/>
                </a:solidFill>
              </a:rPr>
              <a:t> </a:t>
            </a:r>
            <a:r>
              <a:rPr lang="ru-RU" sz="1600" dirty="0">
                <a:solidFill>
                  <a:srgbClr val="41566D"/>
                </a:solidFill>
              </a:rPr>
              <a:t>годовых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608" y="3670392"/>
            <a:ext cx="115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0% </a:t>
            </a:r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годовых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0786" y="2673711"/>
            <a:ext cx="115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5</a:t>
            </a:r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% </a:t>
            </a:r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годовых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09875" y="1774555"/>
            <a:ext cx="1662324" cy="722102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sz="1400" dirty="0">
                <a:solidFill>
                  <a:srgbClr val="41566D"/>
                </a:solidFill>
              </a:rPr>
              <a:t>Под гарантию</a:t>
            </a:r>
          </a:p>
          <a:p>
            <a:r>
              <a:rPr lang="ru-RU" sz="1400" dirty="0">
                <a:solidFill>
                  <a:srgbClr val="41566D"/>
                </a:solidFill>
              </a:rPr>
              <a:t>(</a:t>
            </a:r>
            <a:r>
              <a:rPr lang="ru-RU" sz="1400" dirty="0" smtClean="0">
                <a:solidFill>
                  <a:srgbClr val="41566D"/>
                </a:solidFill>
              </a:rPr>
              <a:t>Банк*, </a:t>
            </a:r>
            <a:r>
              <a:rPr lang="ru-RU" sz="1400" dirty="0">
                <a:solidFill>
                  <a:srgbClr val="41566D"/>
                </a:solidFill>
              </a:rPr>
              <a:t>КМСП)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9874" y="2586201"/>
            <a:ext cx="1662325" cy="723502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 smtClean="0">
                <a:solidFill>
                  <a:srgbClr val="41566D"/>
                </a:solidFill>
              </a:rPr>
              <a:t>Под залоги/гарантии</a:t>
            </a:r>
            <a:endParaRPr lang="ru-RU" strike="sngStrike" dirty="0">
              <a:solidFill>
                <a:srgbClr val="41566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9875" y="3724805"/>
            <a:ext cx="1657324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Под гарантию</a:t>
            </a:r>
          </a:p>
          <a:p>
            <a:r>
              <a:rPr lang="ru-RU" dirty="0">
                <a:solidFill>
                  <a:srgbClr val="41566D"/>
                </a:solidFill>
              </a:rPr>
              <a:t>(</a:t>
            </a:r>
            <a:r>
              <a:rPr lang="ru-RU" dirty="0" smtClean="0">
                <a:solidFill>
                  <a:srgbClr val="41566D"/>
                </a:solidFill>
              </a:rPr>
              <a:t>Банк</a:t>
            </a:r>
            <a:r>
              <a:rPr lang="ru-RU" dirty="0">
                <a:solidFill>
                  <a:srgbClr val="41566D"/>
                </a:solidFill>
              </a:rPr>
              <a:t>*</a:t>
            </a:r>
            <a:r>
              <a:rPr lang="ru-RU" dirty="0" smtClean="0">
                <a:solidFill>
                  <a:srgbClr val="41566D"/>
                </a:solidFill>
              </a:rPr>
              <a:t>, </a:t>
            </a:r>
            <a:r>
              <a:rPr lang="ru-RU" dirty="0">
                <a:solidFill>
                  <a:srgbClr val="41566D"/>
                </a:solidFill>
              </a:rPr>
              <a:t>КМСП)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499014" y="4658897"/>
            <a:ext cx="11160000" cy="0"/>
          </a:xfrm>
          <a:prstGeom prst="line">
            <a:avLst/>
          </a:prstGeom>
          <a:ln>
            <a:solidFill>
              <a:srgbClr val="A3A2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740455" y="4748111"/>
            <a:ext cx="2964340" cy="745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ИНФРАСТРУКТУРА ДЛЯ НОВЫХ </a:t>
            </a:r>
            <a:r>
              <a:rPr lang="ru-RU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ПРОЕКТОВ</a:t>
            </a:r>
            <a:endParaRPr lang="ru-RU" sz="1400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40455" y="5566012"/>
            <a:ext cx="2964340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СОЦИАЛЬНАЯ ИНФРАСТРУКТУРА</a:t>
            </a:r>
          </a:p>
          <a:p>
            <a:pPr>
              <a:lnSpc>
                <a:spcPts val="1800"/>
              </a:lnSpc>
            </a:pPr>
            <a:r>
              <a:rPr lang="ru-RU" sz="1400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для моногородов с численностью </a:t>
            </a: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50 тыс. человек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588" y="4779584"/>
            <a:ext cx="1317304" cy="1650428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до 750</a:t>
            </a:r>
            <a:endParaRPr lang="ru-RU" sz="1600" dirty="0">
              <a:solidFill>
                <a:srgbClr val="41566D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ctr"/>
            <a:r>
              <a:rPr lang="en-US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(</a:t>
            </a:r>
            <a:r>
              <a:rPr lang="en-US" sz="1600" dirty="0" err="1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CapEx</a:t>
            </a:r>
            <a:r>
              <a:rPr lang="en-US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17315" y="2439179"/>
            <a:ext cx="115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52585E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sz="1200" dirty="0">
                <a:solidFill>
                  <a:srgbClr val="41566D"/>
                </a:solidFill>
              </a:rPr>
              <a:t>до 80 %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17315" y="3092195"/>
            <a:ext cx="115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до 80 %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12191" y="1014580"/>
            <a:ext cx="0" cy="5275732"/>
          </a:xfrm>
          <a:prstGeom prst="line">
            <a:avLst/>
          </a:prstGeom>
          <a:ln>
            <a:solidFill>
              <a:srgbClr val="A3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25062" y="1081009"/>
            <a:ext cx="3187130" cy="399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ВИД ПРОДУКТА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44289" y="5571865"/>
            <a:ext cx="4314725" cy="858148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до 50% от стоимости инфраструктуры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262450" y="1782243"/>
            <a:ext cx="1396564" cy="211088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Финансиро-вание</a:t>
            </a:r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 </a:t>
            </a:r>
            <a:endParaRPr lang="ru-RU" sz="1600" dirty="0">
              <a:solidFill>
                <a:srgbClr val="41566D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ctr"/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не более 80%</a:t>
            </a:r>
            <a:r>
              <a:rPr lang="en-US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 </a:t>
            </a:r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от стоимости проекта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19587" y="2584885"/>
            <a:ext cx="1317305" cy="724818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en-US" dirty="0">
                <a:solidFill>
                  <a:srgbClr val="41566D"/>
                </a:solidFill>
              </a:rPr>
              <a:t>250</a:t>
            </a:r>
            <a:r>
              <a:rPr lang="ru-RU" dirty="0">
                <a:solidFill>
                  <a:srgbClr val="41566D"/>
                </a:solidFill>
              </a:rPr>
              <a:t> – </a:t>
            </a:r>
            <a:r>
              <a:rPr lang="en-US" dirty="0">
                <a:solidFill>
                  <a:srgbClr val="41566D"/>
                </a:solidFill>
              </a:rPr>
              <a:t>100</a:t>
            </a:r>
            <a:r>
              <a:rPr lang="ru-RU" dirty="0">
                <a:solidFill>
                  <a:srgbClr val="41566D"/>
                </a:solidFill>
              </a:rPr>
              <a:t>0</a:t>
            </a:r>
          </a:p>
          <a:p>
            <a:r>
              <a:rPr lang="ru-RU" dirty="0">
                <a:solidFill>
                  <a:srgbClr val="41566D"/>
                </a:solidFill>
              </a:rPr>
              <a:t>(</a:t>
            </a:r>
            <a:r>
              <a:rPr lang="en-US" dirty="0" err="1">
                <a:solidFill>
                  <a:srgbClr val="41566D"/>
                </a:solidFill>
              </a:rPr>
              <a:t>CapEx</a:t>
            </a:r>
            <a:r>
              <a:rPr lang="en-US" dirty="0">
                <a:solidFill>
                  <a:srgbClr val="41566D"/>
                </a:solidFill>
              </a:rPr>
              <a:t>)</a:t>
            </a:r>
            <a:endParaRPr lang="ru-RU" dirty="0">
              <a:solidFill>
                <a:srgbClr val="41566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19587" y="3425132"/>
            <a:ext cx="1317305" cy="468000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5 – 250</a:t>
            </a:r>
          </a:p>
          <a:p>
            <a:r>
              <a:rPr lang="ru-RU" dirty="0">
                <a:solidFill>
                  <a:srgbClr val="41566D"/>
                </a:solidFill>
              </a:rPr>
              <a:t>(</a:t>
            </a:r>
            <a:r>
              <a:rPr lang="en-US" dirty="0" err="1">
                <a:solidFill>
                  <a:srgbClr val="41566D"/>
                </a:solidFill>
              </a:rPr>
              <a:t>CapEx</a:t>
            </a:r>
            <a:r>
              <a:rPr lang="en-US" dirty="0">
                <a:solidFill>
                  <a:srgbClr val="41566D"/>
                </a:solidFill>
              </a:rPr>
              <a:t>)</a:t>
            </a:r>
            <a:endParaRPr lang="ru-RU" dirty="0">
              <a:solidFill>
                <a:srgbClr val="41566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9588" y="4029264"/>
            <a:ext cx="1317305" cy="468000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5 – 50</a:t>
            </a:r>
          </a:p>
          <a:p>
            <a:r>
              <a:rPr lang="ru-RU" dirty="0">
                <a:solidFill>
                  <a:srgbClr val="41566D"/>
                </a:solidFill>
              </a:rPr>
              <a:t>(</a:t>
            </a:r>
            <a:r>
              <a:rPr lang="en-US" dirty="0" err="1">
                <a:solidFill>
                  <a:srgbClr val="41566D"/>
                </a:solidFill>
              </a:rPr>
              <a:t>OpEx</a:t>
            </a:r>
            <a:r>
              <a:rPr lang="en-US" dirty="0">
                <a:solidFill>
                  <a:srgbClr val="41566D"/>
                </a:solidFill>
              </a:rPr>
              <a:t>)</a:t>
            </a:r>
            <a:endParaRPr lang="ru-RU" dirty="0">
              <a:solidFill>
                <a:srgbClr val="41566D"/>
              </a:solidFill>
            </a:endParaRPr>
          </a:p>
        </p:txBody>
      </p:sp>
      <p:cxnSp>
        <p:nvCxnSpPr>
          <p:cNvPr id="36" name="Соединительная линия уступом 35"/>
          <p:cNvCxnSpPr>
            <a:endCxn id="16" idx="0"/>
          </p:cNvCxnSpPr>
          <p:nvPr/>
        </p:nvCxnSpPr>
        <p:spPr>
          <a:xfrm>
            <a:off x="6995160" y="3425132"/>
            <a:ext cx="880799" cy="245260"/>
          </a:xfrm>
          <a:prstGeom prst="bentConnector2">
            <a:avLst/>
          </a:prstGeom>
          <a:ln w="9525" cap="flat">
            <a:solidFill>
              <a:srgbClr val="29948C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endCxn id="16" idx="2"/>
          </p:cNvCxnSpPr>
          <p:nvPr/>
        </p:nvCxnSpPr>
        <p:spPr>
          <a:xfrm flipV="1">
            <a:off x="6995160" y="4255167"/>
            <a:ext cx="880799" cy="242097"/>
          </a:xfrm>
          <a:prstGeom prst="bentConnector2">
            <a:avLst/>
          </a:prstGeom>
          <a:ln w="9525" cap="flat">
            <a:solidFill>
              <a:srgbClr val="29948C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6" idx="0"/>
            <a:endCxn id="20" idx="0"/>
          </p:cNvCxnSpPr>
          <p:nvPr/>
        </p:nvCxnSpPr>
        <p:spPr>
          <a:xfrm rot="16200000" flipH="1">
            <a:off x="8530041" y="3016309"/>
            <a:ext cx="54413" cy="1362578"/>
          </a:xfrm>
          <a:prstGeom prst="bentConnector3">
            <a:avLst>
              <a:gd name="adj1" fmla="val -452442"/>
            </a:avLst>
          </a:prstGeom>
          <a:ln w="9525" cap="flat">
            <a:solidFill>
              <a:srgbClr val="29948C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6" idx="2"/>
            <a:endCxn id="20" idx="2"/>
          </p:cNvCxnSpPr>
          <p:nvPr/>
        </p:nvCxnSpPr>
        <p:spPr>
          <a:xfrm rot="5400000" flipH="1" flipV="1">
            <a:off x="8553677" y="3570307"/>
            <a:ext cx="7142" cy="1362578"/>
          </a:xfrm>
          <a:prstGeom prst="bentConnector3">
            <a:avLst>
              <a:gd name="adj1" fmla="val -3378605"/>
            </a:avLst>
          </a:prstGeom>
          <a:ln w="9525" cap="flat">
            <a:solidFill>
              <a:srgbClr val="29948C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41" name="Полилиния 40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42" name="Номер слайда 2"/>
          <p:cNvSpPr txBox="1">
            <a:spLocks/>
          </p:cNvSpPr>
          <p:nvPr/>
        </p:nvSpPr>
        <p:spPr>
          <a:xfrm>
            <a:off x="8740058" y="6390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7DC40-A243-4629-A71A-B6AD250D5B50}" type="slidenum">
              <a:rPr lang="ru-RU" b="1" smtClean="0">
                <a:solidFill>
                  <a:schemeClr val="bg1"/>
                </a:solidFill>
              </a:rPr>
              <a:pPr/>
              <a:t>3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295469" y="1"/>
            <a:ext cx="9697104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 lnSpcReduction="10000"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ОСНОВНЫЕ НАПРАВЛЕНИЯ ФИНАНСОВОЙ </a:t>
            </a:r>
            <a:r>
              <a:rPr lang="ru-RU" sz="2667" spc="-12" dirty="0" smtClean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ПОДДЕРЖКИ</a:t>
            </a:r>
            <a:endParaRPr lang="ru-RU" sz="2667" spc="-12" dirty="0">
              <a:solidFill>
                <a:srgbClr val="0A304E"/>
              </a:solidFill>
              <a:latin typeface="DIN Pro Regular" panose="020B0504020101020102" charset="0"/>
              <a:ea typeface="+mn-ea"/>
              <a:cs typeface="DIN Pro Regular" panose="020B050402010102010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73026" y="4026396"/>
            <a:ext cx="1402138" cy="468000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до </a:t>
            </a:r>
            <a:r>
              <a:rPr lang="ru-RU" dirty="0" smtClean="0">
                <a:solidFill>
                  <a:srgbClr val="41566D"/>
                </a:solidFill>
              </a:rPr>
              <a:t>100%</a:t>
            </a:r>
            <a:endParaRPr lang="ru-RU" dirty="0">
              <a:solidFill>
                <a:srgbClr val="41566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800" y="6547223"/>
            <a:ext cx="7607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Вход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и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т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в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Перечень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системно значимых кредитных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организаций Банка России</a:t>
            </a:r>
            <a:endParaRPr lang="ru-RU" sz="12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7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Группа 93"/>
          <p:cNvGrpSpPr/>
          <p:nvPr/>
        </p:nvGrpSpPr>
        <p:grpSpPr>
          <a:xfrm>
            <a:off x="8079553" y="165770"/>
            <a:ext cx="3980577" cy="6084249"/>
            <a:chOff x="7620000" y="-1"/>
            <a:chExt cx="4594334" cy="6361080"/>
          </a:xfrm>
        </p:grpSpPr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461721"/>
              <a:ext cx="4572000" cy="304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-1"/>
              <a:ext cx="4572000" cy="3160395"/>
            </a:xfrm>
            <a:prstGeom prst="flowChartDocumen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333" y="4391025"/>
              <a:ext cx="4572001" cy="1970054"/>
            </a:xfrm>
            <a:prstGeom prst="flowChartManualInpu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Прямоугольник 82"/>
          <p:cNvSpPr/>
          <p:nvPr/>
        </p:nvSpPr>
        <p:spPr>
          <a:xfrm>
            <a:off x="227877" y="3784498"/>
            <a:ext cx="1916934" cy="778380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916593" y="1432223"/>
            <a:ext cx="2112235" cy="748976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4611" y="1906919"/>
            <a:ext cx="3639315" cy="748976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61155EE-6FD2-43F3-A42E-9433F118B5BC}"/>
              </a:ext>
            </a:extLst>
          </p:cNvPr>
          <p:cNvSpPr txBox="1">
            <a:spLocks/>
          </p:cNvSpPr>
          <p:nvPr/>
        </p:nvSpPr>
        <p:spPr>
          <a:xfrm>
            <a:off x="2895611" y="644693"/>
            <a:ext cx="8629663" cy="4747987"/>
          </a:xfrm>
          <a:prstGeom prst="rect">
            <a:avLst/>
          </a:prstGeom>
        </p:spPr>
        <p:txBody>
          <a:bodyPr lIns="91404" tIns="45719" rIns="91404" bIns="4571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007435" y="349596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ЛЬГОТНЫЕ </a:t>
            </a:r>
            <a:r>
              <a:rPr lang="ru-RU" sz="26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КРЕДИТЫ</a:t>
            </a:r>
            <a:endParaRPr lang="ru-RU" sz="26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324583" y="1304787"/>
            <a:ext cx="5457092" cy="1011844"/>
          </a:xfrm>
          <a:prstGeom prst="rect">
            <a:avLst/>
          </a:prstGeom>
          <a:solidFill>
            <a:srgbClr val="7A97AB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 </a:t>
            </a: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5 млн 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1 млрд 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рублей (включительно)</a:t>
            </a:r>
          </a:p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Ставка: </a:t>
            </a: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1% 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годовых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endParaRPr lang="ru-RU" sz="2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28905" y="1768421"/>
            <a:ext cx="2751180" cy="954107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Обеспечение*: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банковская гарантия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гарантия </a:t>
            </a:r>
            <a:r>
              <a:rPr lang="ru-RU" sz="140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АО «Корпорация «МСП»</a:t>
            </a:r>
          </a:p>
        </p:txBody>
      </p:sp>
      <p:sp>
        <p:nvSpPr>
          <p:cNvPr id="60" name="object 45"/>
          <p:cNvSpPr txBox="1"/>
          <p:nvPr/>
        </p:nvSpPr>
        <p:spPr>
          <a:xfrm>
            <a:off x="235401" y="2851619"/>
            <a:ext cx="2663180" cy="466605"/>
          </a:xfrm>
          <a:prstGeom prst="rect">
            <a:avLst/>
          </a:prstGeom>
        </p:spPr>
        <p:txBody>
          <a:bodyPr vert="horz" wrap="square" lIns="0" tIns="55628" rIns="0" bIns="0" rtlCol="0">
            <a:spAutoFit/>
          </a:bodyPr>
          <a:lstStyle/>
          <a:p>
            <a:pPr marL="14836" defTabSz="1068035">
              <a:spcBef>
                <a:spcPts val="439"/>
              </a:spcBef>
            </a:pPr>
            <a:r>
              <a:rPr lang="ru-RU" sz="26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УСЛОВИЯ</a:t>
            </a:r>
            <a:endParaRPr lang="en-US" sz="2667" b="1" spc="-24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54610" y="4025284"/>
            <a:ext cx="3085366" cy="220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отсутствие зависимости проекта от деятельности градообразующих организаций</a:t>
            </a:r>
          </a:p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средства ВЭБ.РФ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могут быть направлены только на капитальные вложения</a:t>
            </a:r>
          </a:p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проекты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реализуются на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территории моногорода</a:t>
            </a: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328178" y="3409695"/>
            <a:ext cx="1346986" cy="54718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Срок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кредитования</a:t>
            </a:r>
            <a:endParaRPr lang="ru-RU" sz="18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762058" y="4074667"/>
            <a:ext cx="1208778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15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317398" y="3784001"/>
            <a:ext cx="2085048" cy="779372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2416456" y="3419897"/>
            <a:ext cx="1495829" cy="6259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Отсрочка </a:t>
            </a: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основного долга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2508355" y="3956876"/>
            <a:ext cx="1894090" cy="3311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3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лет, но не более инвест. фазы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39984" y="4926416"/>
            <a:ext cx="4162461" cy="1175280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347303" y="4589725"/>
            <a:ext cx="3342792" cy="5624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Структура финансирования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инвестиционного </a:t>
            </a: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проекта**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>
            <a:off x="411420" y="5152215"/>
            <a:ext cx="3787842" cy="56810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более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80%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 ВЭБ.РФ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indent="-380990" defTabSz="913924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менее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20%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Инвестор </a:t>
            </a:r>
            <a:r>
              <a:rPr lang="ru-RU" sz="12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(включая ранее понесённые затраты за период не более </a:t>
            </a:r>
            <a:r>
              <a:rPr lang="ru-RU" sz="12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3-х </a:t>
            </a:r>
            <a:r>
              <a:rPr lang="ru-RU" sz="12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лет)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714767" y="3781903"/>
            <a:ext cx="3084401" cy="2446627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4814284" y="3455799"/>
            <a:ext cx="2291385" cy="5642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Условия </a:t>
            </a:r>
            <a:endParaRPr lang="ru-RU" sz="1867" b="1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для всех направлений</a:t>
            </a:r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0058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031" y="6228530"/>
            <a:ext cx="806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*На полную сумму обязательств (основной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долг и проценты, начисленные не менее чем за 6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месяцев).</a:t>
            </a:r>
          </a:p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**Пропорциональное участие на инвестиционной фазе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46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470640" y="5435157"/>
            <a:ext cx="4092309" cy="71213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связанные </a:t>
            </a:r>
            <a:r>
              <a:rPr lang="ru-RU" sz="11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 реализацией </a:t>
            </a: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инвестиционного проекта;</a:t>
            </a:r>
          </a:p>
          <a:p>
            <a:pPr marL="380990" indent="-380990" defTabSz="91392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на инфраструктуру в </a:t>
            </a:r>
            <a:r>
              <a:rPr lang="ru-RU" sz="11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рамках </a:t>
            </a: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реализации концессионных </a:t>
            </a:r>
            <a:r>
              <a:rPr lang="ru-RU" sz="11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соглашений</a:t>
            </a: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, соглашений о ГЧП/МЧП.</a:t>
            </a:r>
            <a:endParaRPr lang="ru-RU" sz="1100" spc="-12" dirty="0" smtClean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419860" y="5084982"/>
            <a:ext cx="3787842" cy="32358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более </a:t>
            </a:r>
            <a:r>
              <a:rPr lang="ru-RU" sz="14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80%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 ВЭБ.РФ: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19860" y="5974540"/>
            <a:ext cx="3787842" cy="37351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менее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20%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Инвестор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  <a:r>
              <a:rPr lang="ru-RU" sz="11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(включая ранее понесённые затраты за период не более 3-х лет)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16593" y="1432223"/>
            <a:ext cx="2112235" cy="748976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4611" y="1906919"/>
            <a:ext cx="3639315" cy="748976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61155EE-6FD2-43F3-A42E-9433F118B5BC}"/>
              </a:ext>
            </a:extLst>
          </p:cNvPr>
          <p:cNvSpPr txBox="1">
            <a:spLocks/>
          </p:cNvSpPr>
          <p:nvPr/>
        </p:nvSpPr>
        <p:spPr>
          <a:xfrm>
            <a:off x="2895611" y="644693"/>
            <a:ext cx="8629663" cy="4747987"/>
          </a:xfrm>
          <a:prstGeom prst="rect">
            <a:avLst/>
          </a:prstGeom>
        </p:spPr>
        <p:txBody>
          <a:bodyPr lIns="91404" tIns="45719" rIns="91404" bIns="4571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007435" y="349596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ЛЬГОТНЫЕ КРЕДИТЫ</a:t>
            </a: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324583" y="1304787"/>
            <a:ext cx="5457092" cy="1011844"/>
          </a:xfrm>
          <a:prstGeom prst="rect">
            <a:avLst/>
          </a:prstGeom>
          <a:solidFill>
            <a:srgbClr val="7A97AB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250 млн до 1 млрд рублей</a:t>
            </a:r>
          </a:p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Ставка: 5% годовых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endParaRPr lang="ru-RU" sz="2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28905" y="1768421"/>
            <a:ext cx="2751180" cy="1384995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Обеспечение*:</a:t>
            </a:r>
            <a:endParaRPr lang="ru-RU" sz="1400" b="1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залоги</a:t>
            </a:r>
            <a:endParaRPr lang="ru-RU" sz="1400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б</a:t>
            </a: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анковская гарантия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гарантия </a:t>
            </a:r>
            <a:r>
              <a:rPr lang="ru-RU" sz="140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АО «Корпорация «МСП</a:t>
            </a: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»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гарантия Субъекта РФ  </a:t>
            </a:r>
            <a:endParaRPr lang="ru-RU" sz="1400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60" name="object 45"/>
          <p:cNvSpPr txBox="1"/>
          <p:nvPr/>
        </p:nvSpPr>
        <p:spPr>
          <a:xfrm>
            <a:off x="235401" y="2851619"/>
            <a:ext cx="2663180" cy="466605"/>
          </a:xfrm>
          <a:prstGeom prst="rect">
            <a:avLst/>
          </a:prstGeom>
        </p:spPr>
        <p:txBody>
          <a:bodyPr vert="horz" wrap="square" lIns="0" tIns="55628" rIns="0" bIns="0" rtlCol="0">
            <a:spAutoFit/>
          </a:bodyPr>
          <a:lstStyle/>
          <a:p>
            <a:pPr marL="14836" defTabSz="1068035">
              <a:spcBef>
                <a:spcPts val="439"/>
              </a:spcBef>
            </a:pPr>
            <a:r>
              <a:rPr lang="ru-RU" sz="26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УСЛОВИЯ</a:t>
            </a:r>
            <a:endParaRPr lang="en-US" sz="2667" b="1" spc="-24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0058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8047532" y="356789"/>
            <a:ext cx="3993247" cy="5893230"/>
            <a:chOff x="7583042" y="199709"/>
            <a:chExt cx="4608958" cy="6161370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3042" y="1914815"/>
              <a:ext cx="4572000" cy="2760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0" y="199709"/>
              <a:ext cx="4572000" cy="2760974"/>
            </a:xfrm>
            <a:prstGeom prst="flowChartDocumen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3042" y="4157707"/>
              <a:ext cx="4572000" cy="2203372"/>
            </a:xfrm>
            <a:prstGeom prst="flowChartManualInpu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Прямоугольник 36"/>
          <p:cNvSpPr/>
          <p:nvPr/>
        </p:nvSpPr>
        <p:spPr>
          <a:xfrm>
            <a:off x="227877" y="3784498"/>
            <a:ext cx="1916934" cy="778380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28178" y="3409695"/>
            <a:ext cx="1346986" cy="54718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Срок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кредитования</a:t>
            </a:r>
            <a:endParaRPr lang="ru-RU" sz="18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762058" y="4074667"/>
            <a:ext cx="1208778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15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317398" y="3784001"/>
            <a:ext cx="2085048" cy="779372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416456" y="3419897"/>
            <a:ext cx="1495829" cy="6259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Отсрочка </a:t>
            </a: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основного долга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2508355" y="3956876"/>
            <a:ext cx="1894090" cy="3311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3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лет, но не более </a:t>
            </a:r>
            <a:r>
              <a:rPr lang="ru-RU" sz="1467" spc="-12" dirty="0" err="1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. фазы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54610" y="4025284"/>
            <a:ext cx="3085366" cy="220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отсутствие зависимости проекта от деятельности градообразующих организаций</a:t>
            </a:r>
          </a:p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средства ВЭБ.РФ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могут быть направлены только на капитальные вложения</a:t>
            </a:r>
          </a:p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проекты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реализуются на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территории моногорода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714767" y="3781903"/>
            <a:ext cx="3084401" cy="2446627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4814284" y="3455799"/>
            <a:ext cx="2291385" cy="5642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Условия </a:t>
            </a:r>
            <a:endParaRPr lang="ru-RU" sz="1867" b="1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для всех направлений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9984" y="4926416"/>
            <a:ext cx="4162461" cy="1497300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347303" y="4589725"/>
            <a:ext cx="3342792" cy="5624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Структура финансирования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инвестиционного </a:t>
            </a: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проекта**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031" y="6419727"/>
            <a:ext cx="806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*На полную сумму обязательств (основной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долг и проценты, начисленные не менее чем за 6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месяцев).</a:t>
            </a:r>
          </a:p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**Пропорциональное участие на инвестиционной фазе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31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228352" y="4051288"/>
            <a:ext cx="1346014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но не более </a:t>
            </a:r>
            <a:r>
              <a:rPr lang="ru-RU" sz="1467" spc="-12" dirty="0" err="1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инвест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. фазы</a:t>
            </a: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>
            <a:off x="175854" y="5446007"/>
            <a:ext cx="3526813" cy="6611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более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80%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 ВЭБ.РФ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менее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20%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Инвестор</a:t>
            </a:r>
          </a:p>
        </p:txBody>
      </p:sp>
      <p:pic>
        <p:nvPicPr>
          <p:cNvPr id="2051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52" y="2334827"/>
            <a:ext cx="3956866" cy="240122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Ювелирная мастерская Малахит в Люберцах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2"/>
          <a:stretch/>
        </p:blipFill>
        <p:spPr bwMode="auto">
          <a:xfrm>
            <a:off x="8081619" y="4305670"/>
            <a:ext cx="3954800" cy="1924188"/>
          </a:xfrm>
          <a:prstGeom prst="flowChartManualInpu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227876" y="3784497"/>
            <a:ext cx="1897677" cy="860667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916593" y="1432223"/>
            <a:ext cx="2112235" cy="748976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4611" y="1906919"/>
            <a:ext cx="3639315" cy="748976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61155EE-6FD2-43F3-A42E-9433F118B5BC}"/>
              </a:ext>
            </a:extLst>
          </p:cNvPr>
          <p:cNvSpPr txBox="1">
            <a:spLocks/>
          </p:cNvSpPr>
          <p:nvPr/>
        </p:nvSpPr>
        <p:spPr>
          <a:xfrm>
            <a:off x="2895611" y="644693"/>
            <a:ext cx="8629663" cy="4747987"/>
          </a:xfrm>
          <a:prstGeom prst="rect">
            <a:avLst/>
          </a:prstGeom>
        </p:spPr>
        <p:txBody>
          <a:bodyPr lIns="91404" tIns="45719" rIns="91404" bIns="4571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007436" y="349596"/>
            <a:ext cx="6667396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 fontScale="92500"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ЛЬГОТНЫЕ </a:t>
            </a:r>
            <a:r>
              <a:rPr lang="ru-RU" sz="2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КРЕДИТЫ </a:t>
            </a:r>
            <a:r>
              <a:rPr lang="ru-RU" sz="2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ДЛЯ МОНОГОРОДОВ </a:t>
            </a:r>
            <a:endParaRPr lang="ru-RU" sz="2400" spc="-12" dirty="0" smtClean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 РЕЖИМОМ </a:t>
            </a:r>
            <a:r>
              <a:rPr lang="ru-RU" sz="18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ЧС ФЕДЕРАЛЬНОГО ХАРАКТЕРА</a:t>
            </a: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324583" y="1304787"/>
            <a:ext cx="5453917" cy="1227326"/>
          </a:xfrm>
          <a:prstGeom prst="rect">
            <a:avLst/>
          </a:prstGeom>
          <a:solidFill>
            <a:srgbClr val="7A97AB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 5 до 50 млн рублей </a:t>
            </a:r>
            <a:r>
              <a:rPr lang="en-US" sz="2133" b="1" spc="-12" dirty="0" err="1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OpEx</a:t>
            </a:r>
            <a:r>
              <a:rPr lang="en-US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(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вкл.</a:t>
            </a:r>
            <a:r>
              <a:rPr lang="en-US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)</a:t>
            </a:r>
            <a:endParaRPr lang="ru-RU" sz="2133" b="1" spc="-12" dirty="0">
              <a:solidFill>
                <a:schemeClr val="bg1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5 до </a:t>
            </a:r>
            <a:r>
              <a:rPr lang="en-US" sz="2133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50 млн рублей </a:t>
            </a:r>
            <a:r>
              <a:rPr lang="en-US" sz="2133" b="1" spc="-12" dirty="0" err="1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CapEx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(вкл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.)</a:t>
            </a:r>
            <a:endParaRPr lang="en-US" sz="2133" b="1" spc="-12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Ставка: 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0% годовых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endParaRPr lang="ru-RU" sz="2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13589" y="1768421"/>
            <a:ext cx="2650456" cy="954107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Обеспечение: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банковская </a:t>
            </a: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гарантия и/ или гарантия АО </a:t>
            </a:r>
            <a:r>
              <a:rPr lang="ru-RU" sz="140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«Корпорация «МСП»</a:t>
            </a:r>
          </a:p>
        </p:txBody>
      </p:sp>
      <p:sp>
        <p:nvSpPr>
          <p:cNvPr id="60" name="object 45"/>
          <p:cNvSpPr txBox="1"/>
          <p:nvPr/>
        </p:nvSpPr>
        <p:spPr>
          <a:xfrm>
            <a:off x="235401" y="2851619"/>
            <a:ext cx="2663180" cy="466605"/>
          </a:xfrm>
          <a:prstGeom prst="rect">
            <a:avLst/>
          </a:prstGeom>
        </p:spPr>
        <p:txBody>
          <a:bodyPr vert="horz" wrap="square" lIns="0" tIns="55628" rIns="0" bIns="0" rtlCol="0">
            <a:spAutoFit/>
          </a:bodyPr>
          <a:lstStyle/>
          <a:p>
            <a:pPr marL="14836" defTabSz="1068035">
              <a:spcBef>
                <a:spcPts val="439"/>
              </a:spcBef>
            </a:pPr>
            <a:r>
              <a:rPr lang="ru-RU" sz="26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УСЛОВИЯ</a:t>
            </a:r>
            <a:endParaRPr lang="en-US" sz="2667" b="1" spc="-24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04641" y="5424577"/>
            <a:ext cx="2978251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отсутствие зависимости проекта от деятельности градообразующих организаций</a:t>
            </a: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280053" y="3429869"/>
            <a:ext cx="1749958" cy="6812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Срок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кредитования</a:t>
            </a: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375595" y="4101060"/>
            <a:ext cx="1545127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4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лет </a:t>
            </a:r>
            <a:r>
              <a:rPr lang="en-US" sz="1467" spc="-12" dirty="0" err="1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OpEX</a:t>
            </a:r>
            <a:r>
              <a:rPr lang="en-US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/>
            </a:r>
            <a:br>
              <a:rPr lang="en-US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</a:b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15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лет </a:t>
            </a:r>
            <a:r>
              <a:rPr lang="en-US" sz="1467" spc="-12" dirty="0" err="1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CapEx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210500" y="3784000"/>
            <a:ext cx="3309151" cy="861163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2265215" y="3423833"/>
            <a:ext cx="2042766" cy="6259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Отсрочка </a:t>
            </a:r>
            <a:endParaRPr lang="ru-RU" sz="1867" b="1" spc="-12" dirty="0" smtClean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</a:pP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по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выплате кредита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6353" y="6158626"/>
            <a:ext cx="3699620" cy="311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39984" y="5097866"/>
            <a:ext cx="4162461" cy="1397164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366353" y="4780225"/>
            <a:ext cx="3342792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Структура финансирования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инвестиционного проекта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714768" y="5211695"/>
            <a:ext cx="2960064" cy="1208283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4913589" y="4865622"/>
            <a:ext cx="2291385" cy="6259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Условие </a:t>
            </a:r>
            <a:endParaRPr lang="ru-RU" sz="1867" b="1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для всех направлений</a:t>
            </a:r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0058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436798" y="4101060"/>
            <a:ext cx="1545127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en-US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6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мес. </a:t>
            </a:r>
            <a:r>
              <a:rPr lang="en-US" sz="1467" spc="-12" dirty="0" err="1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OpEX</a:t>
            </a:r>
            <a:r>
              <a:rPr lang="en-US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/>
            </a:r>
            <a:br>
              <a:rPr lang="en-US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</a:b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en-US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3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лет </a:t>
            </a:r>
            <a:r>
              <a:rPr lang="en-US" sz="1467" spc="-12" dirty="0" err="1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CapEx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3072442" y="5444141"/>
            <a:ext cx="136919" cy="663023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330788" y="5587488"/>
            <a:ext cx="1545127" cy="3462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en-US" sz="1467" spc="-12" dirty="0" err="1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CapEx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*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3072442" y="6158626"/>
            <a:ext cx="136919" cy="338902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330788" y="6139912"/>
            <a:ext cx="1545127" cy="3462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en-US" sz="1467" spc="-12" dirty="0" err="1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OpEx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pic>
        <p:nvPicPr>
          <p:cNvPr id="2050" name="Picture 2" descr="IMG_6501-m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53" y="361075"/>
            <a:ext cx="3961228" cy="2643581"/>
          </a:xfrm>
          <a:prstGeom prst="flowChartDocumen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175854" y="6107164"/>
            <a:ext cx="3526813" cy="6611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100%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кредит ВЭБ.РФ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" name="Шеврон 3"/>
          <p:cNvSpPr/>
          <p:nvPr/>
        </p:nvSpPr>
        <p:spPr>
          <a:xfrm>
            <a:off x="3981925" y="4214554"/>
            <a:ext cx="226298" cy="301016"/>
          </a:xfrm>
          <a:prstGeom prst="chevron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1400" b="1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4415" y="6527778"/>
            <a:ext cx="806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*Пропорциональное участие на инвестиционной фазе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48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333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БЕЗВОЗВРАТНОЕ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36594" y="483624"/>
            <a:ext cx="10055979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 fontScale="85000" lnSpcReduction="10000"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СОФИНАНСИРОВАНИЕ СОЗДАНИЯ ОБЪЕКТОВ ИНФРАСТРУКТУРЫ ДЛЯ ИНВЕСТИЦИОННЫХ ПРОЕКТОВ В МОНОГОРОДАХ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85FEC46-7D65-4B7B-BF83-114F7EC422F4}"/>
              </a:ext>
            </a:extLst>
          </p:cNvPr>
          <p:cNvSpPr/>
          <p:nvPr/>
        </p:nvSpPr>
        <p:spPr>
          <a:xfrm>
            <a:off x="7863039" y="4791564"/>
            <a:ext cx="4104691" cy="1353486"/>
          </a:xfrm>
          <a:prstGeom prst="rect">
            <a:avLst/>
          </a:prstGeom>
          <a:noFill/>
          <a:ln w="3175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15840" y="6572265"/>
            <a:ext cx="5982472" cy="132080"/>
          </a:xfrm>
          <a:prstGeom prst="rect">
            <a:avLst/>
          </a:prstGeom>
          <a:solidFill>
            <a:srgbClr val="29A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8" y="3375845"/>
            <a:ext cx="753240" cy="753240"/>
          </a:xfrm>
          <a:prstGeom prst="rect">
            <a:avLst/>
          </a:prstGeom>
        </p:spPr>
      </p:pic>
      <p:sp>
        <p:nvSpPr>
          <p:cNvPr id="22" name="TextBox 21"/>
          <p:cNvSpPr txBox="1">
            <a:spLocks/>
          </p:cNvSpPr>
          <p:nvPr/>
        </p:nvSpPr>
        <p:spPr>
          <a:xfrm>
            <a:off x="1478776" y="2963900"/>
            <a:ext cx="4745061" cy="189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Объект софинансирования: </a:t>
            </a:r>
          </a:p>
          <a:p>
            <a:r>
              <a:rPr lang="ru-RU" sz="1467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инженерная и транспортная инфраструктура </a:t>
            </a:r>
          </a:p>
          <a:p>
            <a:r>
              <a:rPr lang="ru-RU" sz="1467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(водо-, тепло-, электро- и газоснабжение, канализации, включая очистку промышленных, бытовых и ливневых стоков, объекты связи, автодороги, ж/д пути)</a:t>
            </a:r>
          </a:p>
          <a:p>
            <a:endParaRPr lang="ru-RU" sz="1467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endParaRPr lang="ru-RU" sz="1467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23" name="Picture 10" descr="rouble Icon 2874258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20B2A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9" y="4806624"/>
            <a:ext cx="753239" cy="7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478776" y="4506134"/>
            <a:ext cx="4236081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Доля софинансирования </a:t>
            </a:r>
            <a:r>
              <a:rPr lang="ru-RU" sz="1467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ВЭБ.РФ: </a:t>
            </a:r>
            <a:endParaRPr lang="ru-RU" sz="1467" b="1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ru-RU" sz="1467" b="1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95% </a:t>
            </a: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сметной стоимости объекта </a:t>
            </a:r>
            <a:r>
              <a:rPr lang="ru-RU" sz="1467" dirty="0" smtClean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инфраструктуры, но не более 750 млн рублей</a:t>
            </a:r>
            <a:endParaRPr lang="ru-RU" sz="1467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endParaRPr lang="ru-RU" sz="600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ru-RU" sz="1467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Получатель средств </a:t>
            </a:r>
            <a:r>
              <a:rPr lang="ru-RU" sz="1467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ВЭБ.РФ:</a:t>
            </a:r>
            <a:endParaRPr lang="ru-RU" sz="1467" b="1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ru-RU" sz="1467" b="1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субъект Российской </a:t>
            </a:r>
            <a:r>
              <a:rPr lang="ru-RU" sz="1467" b="1" dirty="0" smtClean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Федерации, </a:t>
            </a:r>
            <a:r>
              <a:rPr lang="ru-RU" sz="1467" dirty="0" smtClean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софинансирование от 5%</a:t>
            </a:r>
            <a:endParaRPr lang="ru-RU" sz="1467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endParaRPr lang="ru-RU" sz="600" b="1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Потребитель:</a:t>
            </a:r>
          </a:p>
          <a:p>
            <a:r>
              <a:rPr lang="ru-RU" sz="1400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инвестиционный </a:t>
            </a:r>
            <a:r>
              <a:rPr lang="ru-RU" sz="1400" dirty="0" smtClean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76984" y="1844739"/>
            <a:ext cx="4265709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Собственник созданной инфраструктуры:</a:t>
            </a:r>
          </a:p>
          <a:p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субъект Российской Федерации / муниципальное образование</a:t>
            </a:r>
          </a:p>
        </p:txBody>
      </p:sp>
      <p:pic>
        <p:nvPicPr>
          <p:cNvPr id="33" name="Picture 15" descr="Подписано Постановление Правительства: «О критериях отнесения промышленной  продукции к промышленной продукции, не имеющей аналогов, произведенных в  Российской Федерации» - ПРОкабель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20B2A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8" y="1743015"/>
            <a:ext cx="876062" cy="9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duotone>
              <a:srgbClr val="20B2AA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086600" y="1899348"/>
            <a:ext cx="1042292" cy="124470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221854" y="1844594"/>
            <a:ext cx="4339711" cy="144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Заказчик выполнения работ:</a:t>
            </a:r>
          </a:p>
          <a:p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субъект Российской Федерации / муниципальное образование</a:t>
            </a:r>
          </a:p>
          <a:p>
            <a:endParaRPr lang="ru-RU" sz="1467" b="1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ru-RU" sz="1467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Подрядчик: </a:t>
            </a: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организация, отобранная </a:t>
            </a:r>
            <a:b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рамках 44-ФЗ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85FEC46-7D65-4B7B-BF83-114F7EC422F4}"/>
              </a:ext>
            </a:extLst>
          </p:cNvPr>
          <p:cNvSpPr/>
          <p:nvPr/>
        </p:nvSpPr>
        <p:spPr>
          <a:xfrm>
            <a:off x="8740058" y="4506135"/>
            <a:ext cx="2832817" cy="1524620"/>
          </a:xfrm>
          <a:prstGeom prst="rect">
            <a:avLst/>
          </a:prstGeom>
          <a:noFill/>
          <a:ln w="3175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8" name="Picture 4" descr="Строительство дорог в России могут приостановить из-за коронавируса -  Газета.Ru | Новости">
            <a:extLst>
              <a:ext uri="{FF2B5EF4-FFF2-40B4-BE49-F238E27FC236}">
                <a16:creationId xmlns:a16="http://schemas.microsoft.com/office/drawing/2014/main" id="{80B358DB-5468-4BC0-85D8-15A468CF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94568"/>
            <a:ext cx="4238644" cy="2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0058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4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333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БЕЗВОЗВРАТНОЕ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36594" y="483624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 lnSpcReduction="10000"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СОФИНАНСИРОВАНИЕ СОЗДАНИЯ ОБЪЕКТОВ СОЦИАЛЬНОЙ ИНФРАСТРУКТУРЫ В МОНОГОРОДАХ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5840" y="6572265"/>
            <a:ext cx="5982472" cy="132080"/>
          </a:xfrm>
          <a:prstGeom prst="rect">
            <a:avLst/>
          </a:prstGeom>
          <a:solidFill>
            <a:srgbClr val="29A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302" y="3014067"/>
            <a:ext cx="5492590" cy="3395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2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Перечень Объектов социальной инфраструктуры: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дома, центры, клубы и дворцы культуры;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культурно-досуговые центры;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дома и школы детского и молодежного творчества;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музыкальные школы и школы искусств;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центры активного долголетия;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 err="1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кванториумы</a:t>
            </a: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, </a:t>
            </a:r>
            <a:r>
              <a:rPr lang="ru-RU" sz="1600" spc="-12" dirty="0" err="1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коворкинги</a:t>
            </a: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и «точки кипения»;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библиотеки;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творческие и ремесленные мастерские;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детские и взрослые спортивные инклюзивные </a:t>
            </a:r>
            <a:r>
              <a:rPr lang="ru-RU" sz="16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площадки</a:t>
            </a: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;</a:t>
            </a:r>
            <a:endParaRPr lang="ru-RU" sz="1600" spc="-12" dirty="0" smtClean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школьные открытые плоскостные физкультурно- спортивные сооружения</a:t>
            </a:r>
            <a:r>
              <a:rPr lang="ru-RU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.</a:t>
            </a:r>
            <a:endParaRPr lang="ru-RU" spc="-12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5698" y="2274536"/>
            <a:ext cx="5287445" cy="327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ru-RU" sz="1600" b="1" spc="-12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Требования к Заявке:</a:t>
            </a:r>
            <a:r>
              <a:rPr lang="ru-RU" sz="1467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подтверждена численность постоянного населения Моногорода – </a:t>
            </a:r>
            <a:r>
              <a:rPr lang="ru-RU" sz="1600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не более 50 тыс. человек</a:t>
            </a: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</a:t>
            </a:r>
            <a:r>
              <a:rPr lang="ru-RU" sz="16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 </a:t>
            </a: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</a:t>
            </a:r>
            <a:r>
              <a:rPr lang="ru-RU" sz="16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бъект </a:t>
            </a: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социальной инфраструктуры </a:t>
            </a:r>
            <a:r>
              <a:rPr lang="ru-RU" sz="16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представлена: </a:t>
            </a:r>
            <a:r>
              <a:rPr lang="ru-RU" sz="1600" spc="-12" dirty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проектная документация, положительное заключение государственной экспертизы проектной документации и результатов инженерных изысканий и положительное заключение государственной экспертизы о проверке достоверности определения сметной стоимости</a:t>
            </a: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обоснование необходимости строительства.</a:t>
            </a:r>
            <a:endParaRPr lang="ru-RU" sz="1600" spc="-12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302" y="1727623"/>
            <a:ext cx="5198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2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Получатель средств: </a:t>
            </a:r>
            <a:r>
              <a:rPr lang="ru-RU" sz="1600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субъект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302" y="2117899"/>
            <a:ext cx="5198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2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Сумма предоставляемых средств:</a:t>
            </a:r>
            <a:r>
              <a:rPr lang="ru-RU" sz="1467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1600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50% общей </a:t>
            </a: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стоимости реализации мероприятия по каждому объекту </a:t>
            </a:r>
            <a:r>
              <a:rPr lang="ru-RU" sz="16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инфраструктуры, но не более</a:t>
            </a:r>
            <a:r>
              <a:rPr lang="ru-RU" sz="1600" b="1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1600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750 млн рублей</a:t>
            </a:r>
            <a:r>
              <a:rPr lang="ru-RU" sz="16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7249" y="1243749"/>
            <a:ext cx="5338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2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Моногородах численностью </a:t>
            </a:r>
            <a:r>
              <a:rPr lang="ru-RU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50 тыс. человек </a:t>
            </a:r>
            <a:endParaRPr lang="ru-RU" sz="1600" b="1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0058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8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625316" y="2121935"/>
            <a:ext cx="4605497" cy="3328460"/>
            <a:chOff x="1808949" y="1766446"/>
            <a:chExt cx="5046762" cy="3540488"/>
          </a:xfrm>
        </p:grpSpPr>
        <p:sp>
          <p:nvSpPr>
            <p:cNvPr id="9" name="Shape 855"/>
            <p:cNvSpPr/>
            <p:nvPr/>
          </p:nvSpPr>
          <p:spPr>
            <a:xfrm>
              <a:off x="4672984" y="2002276"/>
              <a:ext cx="2140404" cy="35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8" y="21106"/>
                  </a:moveTo>
                  <a:cubicBezTo>
                    <a:pt x="5850" y="10121"/>
                    <a:pt x="3055" y="2864"/>
                    <a:pt x="0" y="1061"/>
                  </a:cubicBezTo>
                  <a:lnTo>
                    <a:pt x="0" y="0"/>
                  </a:lnTo>
                  <a:cubicBezTo>
                    <a:pt x="2997" y="1679"/>
                    <a:pt x="5805" y="8566"/>
                    <a:pt x="8145" y="19921"/>
                  </a:cubicBezTo>
                  <a:lnTo>
                    <a:pt x="11374" y="642"/>
                  </a:lnTo>
                  <a:lnTo>
                    <a:pt x="11374" y="420"/>
                  </a:lnTo>
                  <a:lnTo>
                    <a:pt x="21600" y="420"/>
                  </a:lnTo>
                  <a:lnTo>
                    <a:pt x="21600" y="1827"/>
                  </a:lnTo>
                  <a:lnTo>
                    <a:pt x="11502" y="1827"/>
                  </a:lnTo>
                  <a:lnTo>
                    <a:pt x="8191" y="21600"/>
                  </a:lnTo>
                  <a:lnTo>
                    <a:pt x="8108" y="21106"/>
                  </a:lnTo>
                </a:path>
              </a:pathLst>
            </a:custGeom>
            <a:solidFill>
              <a:srgbClr val="5E6F77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0" name="Shape 856"/>
            <p:cNvSpPr/>
            <p:nvPr/>
          </p:nvSpPr>
          <p:spPr>
            <a:xfrm>
              <a:off x="2234586" y="4671529"/>
              <a:ext cx="2140404" cy="35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92" y="494"/>
                  </a:moveTo>
                  <a:cubicBezTo>
                    <a:pt x="15754" y="11479"/>
                    <a:pt x="18549" y="18736"/>
                    <a:pt x="21600" y="20539"/>
                  </a:cubicBezTo>
                  <a:lnTo>
                    <a:pt x="21600" y="21600"/>
                  </a:lnTo>
                  <a:cubicBezTo>
                    <a:pt x="18607" y="19921"/>
                    <a:pt x="15800" y="13034"/>
                    <a:pt x="13459" y="1679"/>
                  </a:cubicBezTo>
                  <a:lnTo>
                    <a:pt x="10230" y="20958"/>
                  </a:lnTo>
                  <a:lnTo>
                    <a:pt x="10230" y="21180"/>
                  </a:lnTo>
                  <a:lnTo>
                    <a:pt x="0" y="21180"/>
                  </a:lnTo>
                  <a:lnTo>
                    <a:pt x="0" y="19773"/>
                  </a:lnTo>
                  <a:lnTo>
                    <a:pt x="10102" y="19773"/>
                  </a:lnTo>
                  <a:lnTo>
                    <a:pt x="13409" y="0"/>
                  </a:lnTo>
                  <a:lnTo>
                    <a:pt x="13492" y="494"/>
                  </a:lnTo>
                </a:path>
              </a:pathLst>
            </a:custGeom>
            <a:solidFill>
              <a:srgbClr val="5E6F77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1" name="Shape 857"/>
            <p:cNvSpPr/>
            <p:nvPr/>
          </p:nvSpPr>
          <p:spPr>
            <a:xfrm>
              <a:off x="5686577" y="2552359"/>
              <a:ext cx="922362" cy="82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3333" y="21600"/>
                  </a:lnTo>
                  <a:lnTo>
                    <a:pt x="3333" y="21301"/>
                  </a:lnTo>
                  <a:cubicBezTo>
                    <a:pt x="3030" y="13379"/>
                    <a:pt x="1834" y="6139"/>
                    <a:pt x="0" y="331"/>
                  </a:cubicBezTo>
                  <a:lnTo>
                    <a:pt x="127" y="0"/>
                  </a:lnTo>
                  <a:cubicBezTo>
                    <a:pt x="2030" y="6022"/>
                    <a:pt x="3181" y="13250"/>
                    <a:pt x="3492" y="21002"/>
                  </a:cubicBezTo>
                  <a:lnTo>
                    <a:pt x="21600" y="21002"/>
                  </a:lnTo>
                  <a:lnTo>
                    <a:pt x="21600" y="21600"/>
                  </a:lnTo>
                </a:path>
              </a:pathLst>
            </a:custGeom>
            <a:solidFill>
              <a:srgbClr val="AFABAB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2" name="Shape 858"/>
            <p:cNvSpPr/>
            <p:nvPr/>
          </p:nvSpPr>
          <p:spPr>
            <a:xfrm>
              <a:off x="3560195" y="1766446"/>
              <a:ext cx="827421" cy="58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92" y="12168"/>
                  </a:moveTo>
                  <a:lnTo>
                    <a:pt x="20992" y="0"/>
                  </a:lnTo>
                  <a:lnTo>
                    <a:pt x="21600" y="0"/>
                  </a:lnTo>
                  <a:lnTo>
                    <a:pt x="21600" y="12609"/>
                  </a:lnTo>
                  <a:lnTo>
                    <a:pt x="21291" y="12609"/>
                  </a:lnTo>
                  <a:cubicBezTo>
                    <a:pt x="13372" y="13415"/>
                    <a:pt x="6147" y="16658"/>
                    <a:pt x="331" y="21600"/>
                  </a:cubicBezTo>
                  <a:lnTo>
                    <a:pt x="0" y="21258"/>
                  </a:lnTo>
                  <a:cubicBezTo>
                    <a:pt x="6030" y="16128"/>
                    <a:pt x="13255" y="13006"/>
                    <a:pt x="20992" y="12168"/>
                  </a:cubicBezTo>
                </a:path>
              </a:pathLst>
            </a:custGeom>
            <a:solidFill>
              <a:srgbClr val="2F4450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3" name="Shape 859"/>
            <p:cNvSpPr/>
            <p:nvPr/>
          </p:nvSpPr>
          <p:spPr>
            <a:xfrm>
              <a:off x="2019965" y="2220504"/>
              <a:ext cx="1348646" cy="114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1" y="6407"/>
                  </a:moveTo>
                  <a:lnTo>
                    <a:pt x="16100" y="431"/>
                  </a:lnTo>
                  <a:lnTo>
                    <a:pt x="0" y="431"/>
                  </a:lnTo>
                  <a:lnTo>
                    <a:pt x="0" y="0"/>
                  </a:lnTo>
                  <a:lnTo>
                    <a:pt x="16225" y="0"/>
                  </a:lnTo>
                  <a:lnTo>
                    <a:pt x="16225" y="154"/>
                  </a:lnTo>
                  <a:lnTo>
                    <a:pt x="16303" y="62"/>
                  </a:lnTo>
                  <a:lnTo>
                    <a:pt x="21600" y="6299"/>
                  </a:lnTo>
                  <a:lnTo>
                    <a:pt x="21476" y="6453"/>
                  </a:lnTo>
                  <a:lnTo>
                    <a:pt x="21495" y="6476"/>
                  </a:lnTo>
                  <a:cubicBezTo>
                    <a:pt x="18555" y="10688"/>
                    <a:pt x="16630" y="15909"/>
                    <a:pt x="16153" y="21600"/>
                  </a:cubicBezTo>
                  <a:lnTo>
                    <a:pt x="15878" y="21600"/>
                  </a:lnTo>
                  <a:cubicBezTo>
                    <a:pt x="16316" y="16017"/>
                    <a:pt x="18149" y="10781"/>
                    <a:pt x="21161" y="6407"/>
                  </a:cubicBezTo>
                </a:path>
              </a:pathLst>
            </a:custGeom>
            <a:solidFill>
              <a:srgbClr val="20B2AA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4" name="Shape 860"/>
            <p:cNvSpPr/>
            <p:nvPr/>
          </p:nvSpPr>
          <p:spPr>
            <a:xfrm>
              <a:off x="1808949" y="3652522"/>
              <a:ext cx="1550644" cy="82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953" y="0"/>
                  </a:lnTo>
                  <a:lnTo>
                    <a:pt x="16953" y="299"/>
                  </a:lnTo>
                  <a:cubicBezTo>
                    <a:pt x="17375" y="8221"/>
                    <a:pt x="19043" y="15461"/>
                    <a:pt x="21600" y="21269"/>
                  </a:cubicBezTo>
                  <a:lnTo>
                    <a:pt x="21423" y="21600"/>
                  </a:lnTo>
                  <a:cubicBezTo>
                    <a:pt x="18770" y="15578"/>
                    <a:pt x="17164" y="8350"/>
                    <a:pt x="16731" y="598"/>
                  </a:cubicBez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AFABAB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5" name="Shape 861"/>
            <p:cNvSpPr/>
            <p:nvPr/>
          </p:nvSpPr>
          <p:spPr>
            <a:xfrm>
              <a:off x="5679365" y="3665147"/>
              <a:ext cx="1176346" cy="114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77" y="21146"/>
                  </a:moveTo>
                  <a:lnTo>
                    <a:pt x="4277" y="21169"/>
                  </a:lnTo>
                  <a:lnTo>
                    <a:pt x="21600" y="21169"/>
                  </a:lnTo>
                  <a:lnTo>
                    <a:pt x="21600" y="21600"/>
                  </a:lnTo>
                  <a:lnTo>
                    <a:pt x="4120" y="21600"/>
                  </a:lnTo>
                  <a:lnTo>
                    <a:pt x="4120" y="21538"/>
                  </a:lnTo>
                  <a:lnTo>
                    <a:pt x="0" y="15301"/>
                  </a:lnTo>
                  <a:lnTo>
                    <a:pt x="102" y="15147"/>
                  </a:lnTo>
                  <a:lnTo>
                    <a:pt x="86" y="15124"/>
                  </a:lnTo>
                  <a:cubicBezTo>
                    <a:pt x="2370" y="10912"/>
                    <a:pt x="3860" y="5691"/>
                    <a:pt x="4237" y="0"/>
                  </a:cubicBezTo>
                  <a:lnTo>
                    <a:pt x="4450" y="0"/>
                  </a:lnTo>
                  <a:cubicBezTo>
                    <a:pt x="4104" y="5583"/>
                    <a:pt x="2685" y="10819"/>
                    <a:pt x="346" y="15193"/>
                  </a:cubicBezTo>
                  <a:lnTo>
                    <a:pt x="4277" y="21146"/>
                  </a:lnTo>
                </a:path>
              </a:pathLst>
            </a:custGeom>
            <a:solidFill>
              <a:srgbClr val="20B2AA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6" name="Shape 862"/>
            <p:cNvSpPr/>
            <p:nvPr/>
          </p:nvSpPr>
          <p:spPr>
            <a:xfrm>
              <a:off x="4651343" y="4671527"/>
              <a:ext cx="827421" cy="63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8" y="9432"/>
                  </a:moveTo>
                  <a:lnTo>
                    <a:pt x="598" y="21600"/>
                  </a:lnTo>
                  <a:lnTo>
                    <a:pt x="0" y="21600"/>
                  </a:lnTo>
                  <a:lnTo>
                    <a:pt x="0" y="8991"/>
                  </a:lnTo>
                  <a:lnTo>
                    <a:pt x="299" y="8991"/>
                  </a:lnTo>
                  <a:cubicBezTo>
                    <a:pt x="8221" y="8185"/>
                    <a:pt x="15450" y="4953"/>
                    <a:pt x="21269" y="0"/>
                  </a:cubicBezTo>
                  <a:lnTo>
                    <a:pt x="21600" y="342"/>
                  </a:lnTo>
                  <a:cubicBezTo>
                    <a:pt x="15578" y="5483"/>
                    <a:pt x="8339" y="8594"/>
                    <a:pt x="598" y="9432"/>
                  </a:cubicBezTo>
                </a:path>
              </a:pathLst>
            </a:custGeom>
            <a:solidFill>
              <a:srgbClr val="2F4450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7" name="Shape 863"/>
            <p:cNvSpPr/>
            <p:nvPr/>
          </p:nvSpPr>
          <p:spPr>
            <a:xfrm>
              <a:off x="3028148" y="2555965"/>
              <a:ext cx="495568" cy="83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354"/>
                  </a:moveTo>
                  <a:cubicBezTo>
                    <a:pt x="14566" y="8385"/>
                    <a:pt x="10008" y="14680"/>
                    <a:pt x="8886" y="21600"/>
                  </a:cubicBezTo>
                  <a:lnTo>
                    <a:pt x="0" y="21091"/>
                  </a:lnTo>
                  <a:cubicBezTo>
                    <a:pt x="0" y="21091"/>
                    <a:pt x="659" y="8184"/>
                    <a:pt x="14815" y="0"/>
                  </a:cubicBezTo>
                  <a:lnTo>
                    <a:pt x="21600" y="3354"/>
                  </a:lnTo>
                </a:path>
              </a:pathLst>
            </a:custGeom>
            <a:solidFill>
              <a:srgbClr val="20B2AA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8" name="Shape 864"/>
            <p:cNvSpPr/>
            <p:nvPr/>
          </p:nvSpPr>
          <p:spPr>
            <a:xfrm>
              <a:off x="3028148" y="3643505"/>
              <a:ext cx="493766" cy="82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23" y="0"/>
                  </a:moveTo>
                  <a:cubicBezTo>
                    <a:pt x="10085" y="6871"/>
                    <a:pt x="14626" y="13099"/>
                    <a:pt x="21600" y="18127"/>
                  </a:cubicBezTo>
                  <a:lnTo>
                    <a:pt x="14591" y="21600"/>
                  </a:lnTo>
                  <a:cubicBezTo>
                    <a:pt x="14591" y="21600"/>
                    <a:pt x="1359" y="13528"/>
                    <a:pt x="0" y="547"/>
                  </a:cubicBezTo>
                  <a:lnTo>
                    <a:pt x="8923" y="0"/>
                  </a:lnTo>
                </a:path>
              </a:pathLst>
            </a:custGeom>
            <a:solidFill>
              <a:srgbClr val="AFABAB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9" name="Shape 865"/>
            <p:cNvSpPr/>
            <p:nvPr/>
          </p:nvSpPr>
          <p:spPr>
            <a:xfrm>
              <a:off x="3563803" y="4511012"/>
              <a:ext cx="832831" cy="501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extrusionOk="0">
                  <a:moveTo>
                    <a:pt x="3445" y="0"/>
                  </a:moveTo>
                  <a:cubicBezTo>
                    <a:pt x="8468" y="6790"/>
                    <a:pt x="14721" y="11242"/>
                    <a:pt x="21600" y="12264"/>
                  </a:cubicBezTo>
                  <a:lnTo>
                    <a:pt x="21059" y="21219"/>
                  </a:lnTo>
                  <a:cubicBezTo>
                    <a:pt x="21059" y="21219"/>
                    <a:pt x="10652" y="21600"/>
                    <a:pt x="0" y="6790"/>
                  </a:cubicBezTo>
                  <a:lnTo>
                    <a:pt x="3445" y="0"/>
                  </a:lnTo>
                </a:path>
              </a:pathLst>
            </a:custGeom>
            <a:solidFill>
              <a:srgbClr val="5E6F77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0" name="Shape 866"/>
            <p:cNvSpPr/>
            <p:nvPr/>
          </p:nvSpPr>
          <p:spPr>
            <a:xfrm>
              <a:off x="4633307" y="4516424"/>
              <a:ext cx="832831" cy="48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63"/>
                  </a:moveTo>
                  <a:cubicBezTo>
                    <a:pt x="6920" y="11632"/>
                    <a:pt x="13247" y="7037"/>
                    <a:pt x="18310" y="0"/>
                  </a:cubicBezTo>
                  <a:lnTo>
                    <a:pt x="21600" y="6838"/>
                  </a:lnTo>
                  <a:cubicBezTo>
                    <a:pt x="13692" y="20623"/>
                    <a:pt x="456" y="21600"/>
                    <a:pt x="456" y="21600"/>
                  </a:cubicBezTo>
                  <a:lnTo>
                    <a:pt x="0" y="12663"/>
                  </a:lnTo>
                </a:path>
              </a:pathLst>
            </a:custGeom>
            <a:solidFill>
              <a:srgbClr val="2F4450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1" name="Shape 867"/>
            <p:cNvSpPr/>
            <p:nvPr/>
          </p:nvSpPr>
          <p:spPr>
            <a:xfrm>
              <a:off x="5515243" y="3643504"/>
              <a:ext cx="502782" cy="83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26" y="0"/>
                  </a:moveTo>
                  <a:lnTo>
                    <a:pt x="21600" y="541"/>
                  </a:lnTo>
                  <a:cubicBezTo>
                    <a:pt x="21196" y="12655"/>
                    <a:pt x="6972" y="21600"/>
                    <a:pt x="6972" y="21600"/>
                  </a:cubicBezTo>
                  <a:lnTo>
                    <a:pt x="0" y="18071"/>
                  </a:lnTo>
                  <a:cubicBezTo>
                    <a:pt x="6937" y="13079"/>
                    <a:pt x="11485" y="6857"/>
                    <a:pt x="12626" y="0"/>
                  </a:cubicBezTo>
                </a:path>
              </a:pathLst>
            </a:custGeom>
            <a:solidFill>
              <a:srgbClr val="20B2AA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2" name="Shape 868"/>
            <p:cNvSpPr/>
            <p:nvPr/>
          </p:nvSpPr>
          <p:spPr>
            <a:xfrm>
              <a:off x="5527865" y="2564983"/>
              <a:ext cx="493764" cy="83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63" y="21600"/>
                  </a:moveTo>
                  <a:cubicBezTo>
                    <a:pt x="11444" y="14718"/>
                    <a:pt x="6902" y="8441"/>
                    <a:pt x="0" y="3383"/>
                  </a:cubicBezTo>
                  <a:lnTo>
                    <a:pt x="7009" y="0"/>
                  </a:lnTo>
                  <a:cubicBezTo>
                    <a:pt x="21493" y="9363"/>
                    <a:pt x="21600" y="21123"/>
                    <a:pt x="21600" y="21123"/>
                  </a:cubicBezTo>
                  <a:lnTo>
                    <a:pt x="12463" y="21600"/>
                  </a:lnTo>
                </a:path>
              </a:pathLst>
            </a:custGeom>
            <a:solidFill>
              <a:srgbClr val="AFABAB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3" name="Shape 869"/>
            <p:cNvSpPr/>
            <p:nvPr/>
          </p:nvSpPr>
          <p:spPr>
            <a:xfrm>
              <a:off x="4653145" y="2020310"/>
              <a:ext cx="831028" cy="49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88" y="21600"/>
                  </a:moveTo>
                  <a:cubicBezTo>
                    <a:pt x="13170" y="14601"/>
                    <a:pt x="6878" y="9941"/>
                    <a:pt x="0" y="8789"/>
                  </a:cubicBezTo>
                  <a:lnTo>
                    <a:pt x="489" y="0"/>
                  </a:lnTo>
                  <a:cubicBezTo>
                    <a:pt x="14648" y="1949"/>
                    <a:pt x="21600" y="14743"/>
                    <a:pt x="21600" y="14743"/>
                  </a:cubicBezTo>
                  <a:lnTo>
                    <a:pt x="18188" y="21600"/>
                  </a:lnTo>
                </a:path>
              </a:pathLst>
            </a:custGeom>
            <a:solidFill>
              <a:srgbClr val="5E6F77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4" name="Shape 870"/>
            <p:cNvSpPr/>
            <p:nvPr/>
          </p:nvSpPr>
          <p:spPr>
            <a:xfrm>
              <a:off x="3572818" y="2019735"/>
              <a:ext cx="832832" cy="49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21600" y="8877"/>
                  </a:moveTo>
                  <a:cubicBezTo>
                    <a:pt x="14690" y="9883"/>
                    <a:pt x="8405" y="14502"/>
                    <a:pt x="3317" y="21546"/>
                  </a:cubicBezTo>
                  <a:lnTo>
                    <a:pt x="0" y="14646"/>
                  </a:lnTo>
                  <a:cubicBezTo>
                    <a:pt x="9422" y="-54"/>
                    <a:pt x="21123" y="0"/>
                    <a:pt x="21123" y="0"/>
                  </a:cubicBezTo>
                  <a:lnTo>
                    <a:pt x="21600" y="8877"/>
                  </a:lnTo>
                </a:path>
              </a:pathLst>
            </a:custGeom>
            <a:solidFill>
              <a:srgbClr val="2F4450"/>
            </a:solidFill>
            <a:ln w="3175">
              <a:miter lim="400000"/>
            </a:ln>
          </p:spPr>
          <p:txBody>
            <a:bodyPr lIns="41494" tIns="41494" rIns="41494" bIns="41494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547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</p:grpSp>
      <p:sp>
        <p:nvSpPr>
          <p:cNvPr id="25" name="Shape 871"/>
          <p:cNvSpPr/>
          <p:nvPr/>
        </p:nvSpPr>
        <p:spPr>
          <a:xfrm>
            <a:off x="4769769" y="2948769"/>
            <a:ext cx="2762733" cy="1337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4923">
              <a:lnSpc>
                <a:spcPct val="112000"/>
              </a:lnSpc>
              <a:tabLst>
                <a:tab pos="651844" algn="l"/>
              </a:tabLst>
              <a:defRPr sz="5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ru-RU" sz="2800" b="1" dirty="0">
                <a:solidFill>
                  <a:srgbClr val="FF000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НЕ</a:t>
            </a:r>
            <a:r>
              <a:rPr lang="ru-RU" sz="2800" dirty="0">
                <a:solidFill>
                  <a:srgbClr val="FF000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  <a:p>
            <a:pPr algn="ctr" defTabSz="414923">
              <a:lnSpc>
                <a:spcPct val="112000"/>
              </a:lnSpc>
              <a:tabLst>
                <a:tab pos="651844" algn="l"/>
              </a:tabLst>
              <a:defRPr sz="5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ru-RU" sz="2800" dirty="0">
                <a:solidFill>
                  <a:srgbClr val="FF000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финансируем</a:t>
            </a:r>
            <a:endParaRPr sz="2800" dirty="0">
              <a:solidFill>
                <a:srgbClr val="FF000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26" name="Shape 883"/>
          <p:cNvSpPr/>
          <p:nvPr/>
        </p:nvSpPr>
        <p:spPr>
          <a:xfrm>
            <a:off x="8040305" y="2121932"/>
            <a:ext cx="2006581" cy="3421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Охота, отлов и отстрел диких животных</a:t>
            </a:r>
            <a:endParaRPr sz="16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27" name="Shape 886"/>
          <p:cNvSpPr/>
          <p:nvPr/>
        </p:nvSpPr>
        <p:spPr>
          <a:xfrm>
            <a:off x="8068456" y="3347960"/>
            <a:ext cx="2006580" cy="3421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Производство табачных изделий</a:t>
            </a:r>
            <a:endParaRPr sz="16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28" name="Shape 889"/>
          <p:cNvSpPr/>
          <p:nvPr/>
        </p:nvSpPr>
        <p:spPr>
          <a:xfrm>
            <a:off x="8046657" y="4689395"/>
            <a:ext cx="2006580" cy="3421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Производство алкогольной продукции</a:t>
            </a:r>
            <a:endParaRPr sz="16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29" name="Shape 892"/>
          <p:cNvSpPr/>
          <p:nvPr/>
        </p:nvSpPr>
        <p:spPr>
          <a:xfrm>
            <a:off x="5271729" y="5712370"/>
            <a:ext cx="2006581" cy="3421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Деятельность домашних хозяйств</a:t>
            </a:r>
            <a:endParaRPr sz="16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30" name="Shape 895"/>
          <p:cNvSpPr/>
          <p:nvPr/>
        </p:nvSpPr>
        <p:spPr>
          <a:xfrm>
            <a:off x="1976059" y="4885825"/>
            <a:ext cx="2006581" cy="3421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Торговля оптовая </a:t>
            </a:r>
            <a:br>
              <a:rPr lang="ru-RU" sz="1600" b="1" dirty="0">
                <a:solidFill>
                  <a:srgbClr val="FF000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и розничная</a:t>
            </a:r>
            <a:endParaRPr sz="1600" b="1" dirty="0">
              <a:solidFill>
                <a:srgbClr val="FF000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31" name="Shape 904"/>
          <p:cNvSpPr/>
          <p:nvPr/>
        </p:nvSpPr>
        <p:spPr>
          <a:xfrm>
            <a:off x="4851867" y="1305771"/>
            <a:ext cx="2269755" cy="3421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Деятельность общественных организаций</a:t>
            </a:r>
            <a:endParaRPr sz="16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32" name="Shape 898"/>
          <p:cNvSpPr/>
          <p:nvPr/>
        </p:nvSpPr>
        <p:spPr>
          <a:xfrm>
            <a:off x="1760870" y="3479875"/>
            <a:ext cx="2006581" cy="3421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Деятельность финансовая и страховая</a:t>
            </a:r>
            <a:endParaRPr sz="16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33" name="Shape 901"/>
          <p:cNvSpPr/>
          <p:nvPr/>
        </p:nvSpPr>
        <p:spPr>
          <a:xfrm>
            <a:off x="1623317" y="2030395"/>
            <a:ext cx="2297165" cy="3421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Арендный бизнес </a:t>
            </a:r>
            <a:b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</a:br>
            <a: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(за </a:t>
            </a:r>
            <a:r>
              <a:rPr lang="ru-RU" sz="1600" b="1" dirty="0" smtClean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исключением </a:t>
            </a:r>
            <a:r>
              <a:rPr lang="ru-RU" sz="1600" b="1" dirty="0">
                <a:solidFill>
                  <a:srgbClr val="2F4450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индустриальных/ промышленных парков)</a:t>
            </a:r>
            <a:endParaRPr sz="16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007435" y="349596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ЛЬГОТНЫЕ ЗАЙМЫ: </a:t>
            </a:r>
            <a:r>
              <a:rPr lang="ru-RU" sz="2667" spc="-12" dirty="0" smtClean="0">
                <a:solidFill>
                  <a:srgbClr val="00AFAA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ОГРАНИЧЕНИЯ</a:t>
            </a:r>
            <a:endParaRPr lang="ru-RU" sz="2667" spc="-12" dirty="0">
              <a:solidFill>
                <a:srgbClr val="00AFAA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0058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9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29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AFAA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6687</TotalTime>
  <Words>1151</Words>
  <Application>Microsoft Office PowerPoint</Application>
  <PresentationFormat>Широкоэкранный</PresentationFormat>
  <Paragraphs>267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Calibri</vt:lpstr>
      <vt:lpstr>DIN Pro Cond Bold</vt:lpstr>
      <vt:lpstr>DIN Pro Medium</vt:lpstr>
      <vt:lpstr>DIN Pro Regular</vt:lpstr>
      <vt:lpstr>Navigo</vt:lpstr>
      <vt:lpstr>Roboto Black</vt:lpstr>
      <vt:lpstr>Roboto Bold</vt:lpstr>
      <vt:lpstr>Segoe UI</vt:lpstr>
      <vt:lpstr>Segoe UI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Попова Ольга Валентиновна</cp:lastModifiedBy>
  <cp:revision>523</cp:revision>
  <cp:lastPrinted>2022-09-15T11:26:06Z</cp:lastPrinted>
  <dcterms:created xsi:type="dcterms:W3CDTF">2018-11-02T07:05:00Z</dcterms:created>
  <dcterms:modified xsi:type="dcterms:W3CDTF">2022-09-28T15:28:38Z</dcterms:modified>
</cp:coreProperties>
</file>