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</p:sldMasterIdLst>
  <p:notesMasterIdLst>
    <p:notesMasterId r:id="rId15"/>
  </p:notesMasterIdLst>
  <p:handoutMasterIdLst>
    <p:handoutMasterId r:id="rId16"/>
  </p:handoutMasterIdLst>
  <p:sldIdLst>
    <p:sldId id="256" r:id="rId2"/>
    <p:sldId id="509" r:id="rId3"/>
    <p:sldId id="647" r:id="rId4"/>
    <p:sldId id="642" r:id="rId5"/>
    <p:sldId id="421" r:id="rId6"/>
    <p:sldId id="661" r:id="rId7"/>
    <p:sldId id="644" r:id="rId8"/>
    <p:sldId id="660" r:id="rId9"/>
    <p:sldId id="665" r:id="rId10"/>
    <p:sldId id="696" r:id="rId11"/>
    <p:sldId id="658" r:id="rId12"/>
    <p:sldId id="662" r:id="rId13"/>
    <p:sldId id="627" r:id="rId14"/>
  </p:sldIdLst>
  <p:sldSz cx="10693400" cy="7562850"/>
  <p:notesSz cx="10693400" cy="75628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charset="0"/>
        <a:cs typeface="DejaVu Sans" charset="0"/>
      </a:defRPr>
    </a:lvl1pPr>
    <a:lvl2pPr marL="4571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charset="0"/>
        <a:cs typeface="DejaVu Sans" charset="0"/>
      </a:defRPr>
    </a:lvl2pPr>
    <a:lvl3pPr marL="9143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charset="0"/>
        <a:cs typeface="DejaVu Sans" charset="0"/>
      </a:defRPr>
    </a:lvl3pPr>
    <a:lvl4pPr marL="1371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charset="0"/>
        <a:cs typeface="DejaVu Sans" charset="0"/>
      </a:defRPr>
    </a:lvl4pPr>
    <a:lvl5pPr marL="18286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charset="0"/>
        <a:cs typeface="DejaVu Sans" charset="0"/>
      </a:defRPr>
    </a:lvl5pPr>
    <a:lvl6pPr marL="2285797" algn="l" defTabSz="914319" rtl="0" eaLnBrk="1" latinLnBrk="0" hangingPunct="1">
      <a:defRPr kern="1200">
        <a:solidFill>
          <a:schemeClr val="tx1"/>
        </a:solidFill>
        <a:latin typeface="Arial" pitchFamily="34" charset="0"/>
        <a:ea typeface="DejaVu Sans" charset="0"/>
        <a:cs typeface="DejaVu Sans" charset="0"/>
      </a:defRPr>
    </a:lvl6pPr>
    <a:lvl7pPr marL="2742957" algn="l" defTabSz="914319" rtl="0" eaLnBrk="1" latinLnBrk="0" hangingPunct="1">
      <a:defRPr kern="1200">
        <a:solidFill>
          <a:schemeClr val="tx1"/>
        </a:solidFill>
        <a:latin typeface="Arial" pitchFamily="34" charset="0"/>
        <a:ea typeface="DejaVu Sans" charset="0"/>
        <a:cs typeface="DejaVu Sans" charset="0"/>
      </a:defRPr>
    </a:lvl7pPr>
    <a:lvl8pPr marL="3200116" algn="l" defTabSz="914319" rtl="0" eaLnBrk="1" latinLnBrk="0" hangingPunct="1">
      <a:defRPr kern="1200">
        <a:solidFill>
          <a:schemeClr val="tx1"/>
        </a:solidFill>
        <a:latin typeface="Arial" pitchFamily="34" charset="0"/>
        <a:ea typeface="DejaVu Sans" charset="0"/>
        <a:cs typeface="DejaVu Sans" charset="0"/>
      </a:defRPr>
    </a:lvl8pPr>
    <a:lvl9pPr marL="3657275" algn="l" defTabSz="914319" rtl="0" eaLnBrk="1" latinLnBrk="0" hangingPunct="1">
      <a:defRPr kern="1200">
        <a:solidFill>
          <a:schemeClr val="tx1"/>
        </a:solidFill>
        <a:latin typeface="Arial" pitchFamily="34" charset="0"/>
        <a:ea typeface="DejaVu Sans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CC0000"/>
    <a:srgbClr val="F2E9E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667" autoAdjust="0"/>
    <p:restoredTop sz="92718" autoAdjust="0"/>
  </p:normalViewPr>
  <p:slideViewPr>
    <p:cSldViewPr>
      <p:cViewPr varScale="1">
        <p:scale>
          <a:sx n="96" d="100"/>
          <a:sy n="96" d="100"/>
        </p:scale>
        <p:origin x="984" y="9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         </a:t>
            </a:r>
          </a:p>
        </c:rich>
      </c:tx>
      <c:layout>
        <c:manualLayout>
          <c:xMode val="edge"/>
          <c:yMode val="edge"/>
          <c:x val="4.5760837833288701E-2"/>
          <c:y val="2.1881838074398374E-3"/>
        </c:manualLayout>
      </c:layout>
      <c:overlay val="0"/>
    </c:title>
    <c:autoTitleDeleted val="0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38566484372734E-2"/>
          <c:y val="0.31061643225458191"/>
          <c:w val="0.80598951640303296"/>
          <c:h val="0.47691891654464236"/>
        </c:manualLayout>
      </c:layout>
      <c:pie3DChart>
        <c:varyColors val="1"/>
        <c:dLbls>
          <c:showLegendKey val="0"/>
          <c:showVal val="0"/>
          <c:showCatName val="0"/>
          <c:showSerName val="1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8E7850-CB4D-4904-B26C-7BC019438DF3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1878C-3BAA-465B-9E2F-1C1D65FB30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836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 dirty="0"/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 dirty="0"/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 dirty="0"/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D6CB3FAA-AFA8-4F50-B983-CEC4C6232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441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742884" indent="-2857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142899" indent="-2285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600058" indent="-2285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57217" indent="-2285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9143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F76F553-CA1F-4CA7-A24D-D3F6AFEB421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028F87-C12F-448D-AEC5-C59A1EA63F53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9478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F8A3C7-A22A-4FF5-8DBB-B08806045C1B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028F87-C12F-448D-AEC5-C59A1EA63F53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9C0D9C-7462-4637-8FB7-0B53A71151EF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F8A3C7-A22A-4FF5-8DBB-B08806045C1B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5F8A3C7-A22A-4FF5-8DBB-B08806045C1B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78B0C6-262E-42CA-9E4D-8A849201D239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6CB3FAA-AFA8-4F50-B983-CEC4C62328C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38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78B0C6-262E-42CA-9E4D-8A849201D239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028F87-C12F-448D-AEC5-C59A1EA63F53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028F87-C12F-448D-AEC5-C59A1EA63F53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88"/>
            <a:ext cx="9089390" cy="16211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DB5E1-B417-4BC2-A27F-179DA7B8C0E7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ED9F-4F2F-4CA7-9073-AF6ADA1E0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F5CA2-E157-4FF9-BA1A-5A569F34251B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D39D-66D4-4854-9776-A79537F57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79"/>
            <a:ext cx="2812588" cy="71164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79"/>
            <a:ext cx="8263250" cy="71164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7C51-4CF6-4257-AFF2-3C72AC8E956F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F5DE-8FA9-419A-A332-8DDD7C7CDE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2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3C0E-8A8C-4644-B1B2-DBB71DCE268E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7F1B-495D-4947-8F8E-698C54D1D0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1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3D94-39F5-4B50-93CF-04458CC30E11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51280-8E2C-4B3A-BA18-6E124ACAA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3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AD1B-9462-4B24-9DDE-BF2D3A44938A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F77C-BE93-4C5D-B8DE-1502907CFC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7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1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81" indent="0">
              <a:buNone/>
              <a:defRPr sz="2300" b="1"/>
            </a:lvl2pPr>
            <a:lvl3pPr marL="1042963" indent="0">
              <a:buNone/>
              <a:defRPr sz="2100" b="1"/>
            </a:lvl3pPr>
            <a:lvl4pPr marL="1564443" indent="0">
              <a:buNone/>
              <a:defRPr sz="1800" b="1"/>
            </a:lvl4pPr>
            <a:lvl5pPr marL="2085924" indent="0">
              <a:buNone/>
              <a:defRPr sz="1800" b="1"/>
            </a:lvl5pPr>
            <a:lvl6pPr marL="2607406" indent="0">
              <a:buNone/>
              <a:defRPr sz="1800" b="1"/>
            </a:lvl6pPr>
            <a:lvl7pPr marL="3128887" indent="0">
              <a:buNone/>
              <a:defRPr sz="1800" b="1"/>
            </a:lvl7pPr>
            <a:lvl8pPr marL="3650368" indent="0">
              <a:buNone/>
              <a:defRPr sz="1800" b="1"/>
            </a:lvl8pPr>
            <a:lvl9pPr marL="417184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8406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2" y="1692891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81" indent="0">
              <a:buNone/>
              <a:defRPr sz="2300" b="1"/>
            </a:lvl2pPr>
            <a:lvl3pPr marL="1042963" indent="0">
              <a:buNone/>
              <a:defRPr sz="2100" b="1"/>
            </a:lvl3pPr>
            <a:lvl4pPr marL="1564443" indent="0">
              <a:buNone/>
              <a:defRPr sz="1800" b="1"/>
            </a:lvl4pPr>
            <a:lvl5pPr marL="2085924" indent="0">
              <a:buNone/>
              <a:defRPr sz="1800" b="1"/>
            </a:lvl5pPr>
            <a:lvl6pPr marL="2607406" indent="0">
              <a:buNone/>
              <a:defRPr sz="1800" b="1"/>
            </a:lvl6pPr>
            <a:lvl7pPr marL="3128887" indent="0">
              <a:buNone/>
              <a:defRPr sz="1800" b="1"/>
            </a:lvl7pPr>
            <a:lvl8pPr marL="3650368" indent="0">
              <a:buNone/>
              <a:defRPr sz="1800" b="1"/>
            </a:lvl8pPr>
            <a:lvl9pPr marL="417184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2" y="2398406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7AD08-8B6D-4178-A2DA-04B7198F1F8F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58DD-D54F-49C9-B3A7-DA77E1BD3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4FAC-1DA8-4183-A21D-E26581F4AE6B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E552-A086-4FFF-AFB8-34A3BDA97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6694-DB4E-403B-896B-6EFBD6108FFD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70AF-9C58-47F9-9D50-046B5B3F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116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81" indent="0">
              <a:buNone/>
              <a:defRPr sz="1400"/>
            </a:lvl2pPr>
            <a:lvl3pPr marL="1042963" indent="0">
              <a:buNone/>
              <a:defRPr sz="1100"/>
            </a:lvl3pPr>
            <a:lvl4pPr marL="1564443" indent="0">
              <a:buNone/>
              <a:defRPr sz="1000"/>
            </a:lvl4pPr>
            <a:lvl5pPr marL="2085924" indent="0">
              <a:buNone/>
              <a:defRPr sz="1000"/>
            </a:lvl5pPr>
            <a:lvl6pPr marL="2607406" indent="0">
              <a:buNone/>
              <a:defRPr sz="1000"/>
            </a:lvl6pPr>
            <a:lvl7pPr marL="3128887" indent="0">
              <a:buNone/>
              <a:defRPr sz="1000"/>
            </a:lvl7pPr>
            <a:lvl8pPr marL="3650368" indent="0">
              <a:buNone/>
              <a:defRPr sz="1000"/>
            </a:lvl8pPr>
            <a:lvl9pPr marL="417184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B60E-6328-469F-BB69-E68A81457C29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8D66-7EF2-4813-A9B5-EE13307E2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481" indent="0">
              <a:buNone/>
              <a:defRPr sz="3200"/>
            </a:lvl2pPr>
            <a:lvl3pPr marL="1042963" indent="0">
              <a:buNone/>
              <a:defRPr sz="2700"/>
            </a:lvl3pPr>
            <a:lvl4pPr marL="1564443" indent="0">
              <a:buNone/>
              <a:defRPr sz="2300"/>
            </a:lvl4pPr>
            <a:lvl5pPr marL="2085924" indent="0">
              <a:buNone/>
              <a:defRPr sz="2300"/>
            </a:lvl5pPr>
            <a:lvl6pPr marL="2607406" indent="0">
              <a:buNone/>
              <a:defRPr sz="2300"/>
            </a:lvl6pPr>
            <a:lvl7pPr marL="3128887" indent="0">
              <a:buNone/>
              <a:defRPr sz="2300"/>
            </a:lvl7pPr>
            <a:lvl8pPr marL="3650368" indent="0">
              <a:buNone/>
              <a:defRPr sz="2300"/>
            </a:lvl8pPr>
            <a:lvl9pPr marL="4171849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81" indent="0">
              <a:buNone/>
              <a:defRPr sz="1400"/>
            </a:lvl2pPr>
            <a:lvl3pPr marL="1042963" indent="0">
              <a:buNone/>
              <a:defRPr sz="1100"/>
            </a:lvl3pPr>
            <a:lvl4pPr marL="1564443" indent="0">
              <a:buNone/>
              <a:defRPr sz="1000"/>
            </a:lvl4pPr>
            <a:lvl5pPr marL="2085924" indent="0">
              <a:buNone/>
              <a:defRPr sz="1000"/>
            </a:lvl5pPr>
            <a:lvl6pPr marL="2607406" indent="0">
              <a:buNone/>
              <a:defRPr sz="1000"/>
            </a:lvl6pPr>
            <a:lvl7pPr marL="3128887" indent="0">
              <a:buNone/>
              <a:defRPr sz="1000"/>
            </a:lvl7pPr>
            <a:lvl8pPr marL="3650368" indent="0">
              <a:buNone/>
              <a:defRPr sz="1000"/>
            </a:lvl8pPr>
            <a:lvl9pPr marL="417184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1A05-05B5-4138-A3F3-9EBB15B75437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4518-5B54-46EE-8B73-327DEB2D2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9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6" tIns="52148" rIns="104296" bIns="52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9" y="1765301"/>
            <a:ext cx="9623425" cy="49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6" tIns="52148" rIns="104296" bIns="52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5550" cy="401638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ea typeface="DejaVu Sans"/>
                <a:cs typeface="DejaVu Sans"/>
              </a:defRPr>
            </a:lvl1pPr>
          </a:lstStyle>
          <a:p>
            <a:pPr>
              <a:defRPr/>
            </a:pPr>
            <a:fld id="{E6A931CE-537A-465F-AAD8-C438C4E6C111}" type="datetimeFigureOut">
              <a:rPr lang="en-US"/>
              <a:pPr>
                <a:defRPr/>
              </a:pPr>
              <a:t>2/7/2024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9" y="7010400"/>
            <a:ext cx="3387725" cy="401638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ea typeface="DejaVu Sans"/>
                <a:cs typeface="DejaVu San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10400"/>
            <a:ext cx="2495550" cy="401638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ea typeface="DejaVu Sans"/>
                <a:cs typeface="DejaVu Sans"/>
              </a:defRPr>
            </a:lvl1pPr>
          </a:lstStyle>
          <a:p>
            <a:pPr>
              <a:defRPr/>
            </a:pPr>
            <a:fld id="{3279D49B-7B97-496D-A2A4-923F7AEAC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hf hdr="0" ftr="0" dt="0"/>
  <p:txStyles>
    <p:titleStyle>
      <a:lvl1pPr algn="ctr" defTabSz="104289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89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89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89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89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160" algn="ctr" defTabSz="1042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319" algn="ctr" defTabSz="1042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478" algn="ctr" defTabSz="1042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637" algn="ctr" defTabSz="1042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490" indent="-390490" algn="l" defTabSz="104289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063" indent="-325409" algn="l" defTabSz="104289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23" indent="-260327" algn="l" defTabSz="104289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3876" indent="-260327" algn="l" defTabSz="104289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17" indent="-260327" algn="l" defTabSz="104289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146" indent="-260741" algn="l" defTabSz="10429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27" indent="-260741" algn="l" defTabSz="10429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07" indent="-260741" algn="l" defTabSz="10429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590" indent="-260741" algn="l" defTabSz="10429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9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1" algn="l" defTabSz="10429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3" algn="l" defTabSz="10429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3" algn="l" defTabSz="10429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24" algn="l" defTabSz="10429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06" algn="l" defTabSz="10429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87" algn="l" defTabSz="10429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68" algn="l" defTabSz="10429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49" algn="l" defTabSz="10429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hyperlink" Target="http://uglovkaadm.ru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dmugl@yandex.ru" TargetMode="External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7614"/>
            <a:ext cx="10810877" cy="762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ustomShape 2"/>
          <p:cNvSpPr/>
          <p:nvPr/>
        </p:nvSpPr>
        <p:spPr>
          <a:xfrm>
            <a:off x="378148" y="2701305"/>
            <a:ext cx="9865096" cy="36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40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Инвестиционный потенциал</a:t>
            </a:r>
          </a:p>
          <a:p>
            <a:pPr marL="11113" algn="ctr"/>
            <a:r>
              <a:rPr lang="ru-RU" sz="40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 монопрофильного муниципального образования</a:t>
            </a:r>
          </a:p>
          <a:p>
            <a:pPr marL="11113" algn="ctr"/>
            <a:r>
              <a:rPr lang="ru-RU" sz="40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  Угловское городское поселение,</a:t>
            </a:r>
          </a:p>
          <a:p>
            <a:pPr marL="11113" algn="ctr"/>
            <a:r>
              <a:rPr lang="ru-RU" sz="40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ТОР    УГЛОВКА</a:t>
            </a:r>
          </a:p>
        </p:txBody>
      </p:sp>
      <p:sp>
        <p:nvSpPr>
          <p:cNvPr id="6" name="CustomShape 1"/>
          <p:cNvSpPr/>
          <p:nvPr/>
        </p:nvSpPr>
        <p:spPr>
          <a:xfrm>
            <a:off x="3105151" y="7134226"/>
            <a:ext cx="4543425" cy="303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dirty="0">
                <a:solidFill>
                  <a:srgbClr val="FFFFFF"/>
                </a:solidFill>
                <a:ea typeface="DejaVu Sans" charset="0"/>
                <a:cs typeface="DejaVu Sans" charset="0"/>
              </a:rPr>
              <a:t>2024 год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3078" name="Picture 2" descr="C:\Documents and Settings\rumyantsevaea\Рабочий стол\Дни Новгородской области\к дням Новгородской области\палатка\okulovk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148" y="613073"/>
            <a:ext cx="1549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Заголовок 1"/>
          <p:cNvSpPr txBox="1">
            <a:spLocks/>
          </p:cNvSpPr>
          <p:nvPr/>
        </p:nvSpPr>
        <p:spPr bwMode="auto">
          <a:xfrm>
            <a:off x="2754412" y="807541"/>
            <a:ext cx="6984776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182546" algn="ctr">
              <a:buClr>
                <a:srgbClr val="E46C0A"/>
              </a:buClr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Новгородская область Окуловский  </a:t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район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32603" r="48434" b="29606"/>
          <a:stretch/>
        </p:blipFill>
        <p:spPr bwMode="auto">
          <a:xfrm>
            <a:off x="0" y="-25777"/>
            <a:ext cx="10693400" cy="68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Рисунок 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1113" y="6829426"/>
            <a:ext cx="10726739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1" y="7075489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5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/10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201613" y="7075489"/>
            <a:ext cx="4094162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УГЛОВСКОЕ ГОРОДСКОЕ ПОСЕЛЕНИЕ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522287" y="3889450"/>
            <a:ext cx="9838670" cy="1404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96836" indent="-285725" algn="just">
              <a:buFont typeface="Wingdings" pitchFamily="2" charset="2"/>
              <a:buChar char="Ø"/>
            </a:pPr>
            <a:endParaRPr lang="ru-RU" dirty="0">
              <a:solidFill>
                <a:srgbClr val="632523"/>
              </a:solidFill>
              <a:latin typeface="Cambria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D2B04F-4A7F-4514-85C0-B5C6ADD337CE}"/>
              </a:ext>
            </a:extLst>
          </p:cNvPr>
          <p:cNvSpPr txBox="1"/>
          <p:nvPr/>
        </p:nvSpPr>
        <p:spPr>
          <a:xfrm>
            <a:off x="332443" y="276224"/>
            <a:ext cx="10159343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июля 2023 г. принято постановление Правительства Российской Федерации № 1179 «О внесении изменений в постановление Правительства Российской Федерации от 22 июня 2015 г. № 614 и о признании утратившими силу некоторых актов и отдельных положений некоторых актов Правительства Российской Федерации», предусматривающее расширение видов экономической деятельности, при которых действует особый правовой режим осуществления предпринимательской деятельности, на всех ТОР в моногородах.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22 июня 2015 г. № 614 дополнить пунктом 18 следующего содержания: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Особый правовой режим осуществления предпринимательской деятельности не действует при осуществлении резидентами территорий опережающего развития деятельности по производству подакцизных товаров (за исключением легковых автомобилей, мотоциклов, стали жидкой и сахаросодержащих напитков), а также при осуществлении следующих видов экономической деятельности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включенных: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а) в подкласс "Лесозаготовки";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б) в класс "Добыча нефти и природного газа";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в) в подкласс "Предоставление услуг в области добычи нефти и природного газа";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в класс "Производство напитков", за исключением группы "Производство безалкогольных напитков; производство упакованных питьевых вод, включая минеральные воды";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д) в класс "Производство табачных изделий";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е) в группу "Производство нефтепродуктов";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ж) в класс "Торговля оптовая и розничная автотранспортными средствами и мотоциклами и их ремонт", за исключением подкласса "Техническое обслуживание и ремонт автотранспортных средств" и подгруппы "Техническое обслуживание и ремонт мотоциклов и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мототранспортных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средств";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з) в класс "Торговля оптовая, кроме оптовой торговли автотранспортными средствами и мотоциклами";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и) в класс "Торговля розничная, кроме торговли автотранспортными средствами и мотоциклами"; к) в класс "Деятельность сухопутного и трубопроводного транспорта"; л) в класс "Деятельность водного транспорта";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м) в класс "Деятельность воздушного и космического транспорта";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н) в класс "Деятельность по предоставлению финансовых услуг, кроме услуг по страхованию и пенсионному обеспечению";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о) в класс "Страхование, перестрахование, деятельность негосударственных пенсионных фондов, кроме обязательного социального обеспечения";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п) в класс "Деятельность вспомогательная в сфере финансовых услуг и страхования";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р) в класс "Операции с недвижимым имуществом";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с) в класс "Аренда и лизинг";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т) в класс "Деятельность органов государственного управления по обеспечению военной безопасности, обязательному социальному обеспечению";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у) в класс "Деятельность по организации и проведению азартных игр и заключению пари, по организации и проведению лотерей";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ф) в класс "Деятельность общественных и прочих некоммерческих организаций";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х) в класс "Деятельность домашних хозяйств с наемными работниками";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ц) в класс "Деятельность недифференцированная частных домашних хозяйств по производству товаров и предоставлению услуг для собственного потребления";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ч) в класс "Деятельность экстерриториальных организаций и органов"."</a:t>
            </a:r>
          </a:p>
        </p:txBody>
      </p:sp>
    </p:spTree>
    <p:extLst>
      <p:ext uri="{BB962C8B-B14F-4D97-AF65-F5344CB8AC3E}">
        <p14:creationId xmlns:p14="http://schemas.microsoft.com/office/powerpoint/2010/main" val="37435419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113" y="6829426"/>
            <a:ext cx="10726739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1" y="7075489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5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/11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20161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УГЛОВСКОЕ ГОРОДСКОЕ ПОСЕЛЕНИЕ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195572"/>
              </p:ext>
            </p:extLst>
          </p:nvPr>
        </p:nvGraphicFramePr>
        <p:xfrm>
          <a:off x="167681" y="1458454"/>
          <a:ext cx="10369150" cy="566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98428" y="541065"/>
            <a:ext cx="398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Виды экономической деятельности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4140" y="963712"/>
            <a:ext cx="2526281" cy="8734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Юридическое лицо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141" y="2344665"/>
            <a:ext cx="2526281" cy="15087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Инвестиционный проект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4139" y="4540495"/>
            <a:ext cx="2526282" cy="19772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Дополнительные требования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2436" y="973113"/>
            <a:ext cx="7578840" cy="5614533"/>
          </a:xfrm>
          <a:prstGeom prst="rect">
            <a:avLst/>
          </a:prstGeom>
          <a:noFill/>
        </p:spPr>
        <p:txBody>
          <a:bodyPr wrap="square" lIns="104315" tIns="52157" rIns="104315" bIns="52157" rtlCol="0">
            <a:spAutoFit/>
          </a:bodyPr>
          <a:lstStyle/>
          <a:p>
            <a:pPr marL="325984" indent="-325984" algn="just">
              <a:buFont typeface="Wingdings" pitchFamily="2" charset="2"/>
              <a:buChar char="ü"/>
            </a:pPr>
            <a:r>
              <a:rPr lang="ru-RU" sz="1700" dirty="0"/>
              <a:t> </a:t>
            </a:r>
            <a:r>
              <a:rPr lang="ru-RU" sz="1700" b="1" dirty="0"/>
              <a:t>Место регистрации </a:t>
            </a:r>
            <a:r>
              <a:rPr lang="ru-RU" sz="1700" dirty="0"/>
              <a:t>– Угловское городское поселение</a:t>
            </a:r>
          </a:p>
          <a:p>
            <a:pPr marL="325984" indent="-325984" algn="just">
              <a:buFont typeface="Wingdings" pitchFamily="2" charset="2"/>
              <a:buChar char="ü"/>
            </a:pPr>
            <a:r>
              <a:rPr lang="ru-RU" sz="1700" dirty="0"/>
              <a:t> Ведение деятельности на территории  Угловского городского поселения</a:t>
            </a:r>
          </a:p>
          <a:p>
            <a:pPr marL="325984" indent="-325984" algn="just">
              <a:buFont typeface="Wingdings" pitchFamily="2" charset="2"/>
              <a:buChar char="ü"/>
            </a:pPr>
            <a:endParaRPr lang="ru-RU" sz="1700" dirty="0"/>
          </a:p>
          <a:p>
            <a:pPr algn="just"/>
            <a:endParaRPr lang="ru-RU" sz="1700" dirty="0"/>
          </a:p>
          <a:p>
            <a:pPr marL="325984" indent="-325984" algn="just">
              <a:buFont typeface="Wingdings" pitchFamily="2" charset="2"/>
              <a:buChar char="ü"/>
            </a:pPr>
            <a:r>
              <a:rPr lang="ru-RU" sz="1700" b="1" dirty="0"/>
              <a:t>Объем  капитальных вложений  </a:t>
            </a:r>
            <a:r>
              <a:rPr lang="ru-RU" sz="1700" dirty="0"/>
              <a:t>в течение первого года не менее </a:t>
            </a:r>
            <a:r>
              <a:rPr lang="ru-RU" sz="1700" b="1" dirty="0"/>
              <a:t>2,5 млн. рублей</a:t>
            </a:r>
          </a:p>
          <a:p>
            <a:pPr marL="325984" indent="-325984" algn="just">
              <a:buFont typeface="Wingdings" pitchFamily="2" charset="2"/>
              <a:buChar char="ü"/>
            </a:pPr>
            <a:r>
              <a:rPr lang="ru-RU" sz="1700" dirty="0"/>
              <a:t> В первый год должно быть создано </a:t>
            </a:r>
            <a:r>
              <a:rPr lang="ru-RU" sz="1700" b="1" dirty="0"/>
              <a:t>не менее 10 постоянных рабочих мест</a:t>
            </a:r>
          </a:p>
          <a:p>
            <a:pPr marL="325984" indent="-325984" algn="just">
              <a:buFont typeface="Wingdings" pitchFamily="2" charset="2"/>
              <a:buChar char="ü"/>
            </a:pPr>
            <a:endParaRPr lang="ru-RU" sz="1700" b="1" dirty="0"/>
          </a:p>
          <a:p>
            <a:pPr algn="just"/>
            <a:endParaRPr lang="ru-RU" sz="1700" dirty="0"/>
          </a:p>
          <a:p>
            <a:pPr marL="325984" indent="-325984" algn="just">
              <a:buFont typeface="Wingdings" pitchFamily="2" charset="2"/>
              <a:buChar char="ü"/>
            </a:pPr>
            <a:endParaRPr lang="ru-RU" sz="1700" dirty="0"/>
          </a:p>
          <a:p>
            <a:pPr marL="325984" indent="-325984" algn="just">
              <a:buFont typeface="Wingdings" pitchFamily="2" charset="2"/>
              <a:buChar char="ü"/>
            </a:pPr>
            <a:r>
              <a:rPr lang="ru-RU" sz="1700" dirty="0"/>
              <a:t> Регистрация юридического лица осуществлена на территории Угловского городского поселения</a:t>
            </a:r>
          </a:p>
          <a:p>
            <a:pPr marL="325984" indent="-325984" algn="just">
              <a:buFont typeface="Wingdings" pitchFamily="2" charset="2"/>
              <a:buChar char="ü"/>
            </a:pPr>
            <a:r>
              <a:rPr lang="ru-RU" sz="1700" dirty="0"/>
              <a:t> Деятельность юридического лица осуществляется исключительно на территории Угловского городского поселения</a:t>
            </a:r>
          </a:p>
          <a:p>
            <a:pPr marL="325984" indent="-325984" algn="just">
              <a:buFont typeface="Wingdings" pitchFamily="2" charset="2"/>
              <a:buChar char="ü"/>
            </a:pPr>
            <a:r>
              <a:rPr lang="ru-RU" sz="1700" dirty="0"/>
              <a:t> Юридическое лицо реализует на территории Угловского городского поселения инвестиционный проект, отвечающий требованиям</a:t>
            </a:r>
            <a:r>
              <a:rPr lang="ru-RU" dirty="0"/>
              <a:t>, </a:t>
            </a:r>
            <a:r>
              <a:rPr lang="ru-RU" sz="1700" dirty="0"/>
              <a:t>установленным Правительством РФ</a:t>
            </a:r>
          </a:p>
          <a:p>
            <a:pPr marL="325984" indent="-325984" algn="just">
              <a:buFont typeface="Wingdings" pitchFamily="2" charset="2"/>
              <a:buChar char="ü"/>
            </a:pPr>
            <a:r>
              <a:rPr lang="ru-RU" sz="1700" dirty="0"/>
              <a:t> Юридическое лицо не является градообразующей организацией Угловского городского поселения или ее дочерней организацией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7281" y="181024"/>
            <a:ext cx="7377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Требования к резидентам ТОСЭР</a:t>
            </a:r>
          </a:p>
        </p:txBody>
      </p:sp>
    </p:spTree>
    <p:extLst>
      <p:ext uri="{BB962C8B-B14F-4D97-AF65-F5344CB8AC3E}">
        <p14:creationId xmlns:p14="http://schemas.microsoft.com/office/powerpoint/2010/main" val="4269124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32603" r="48434" b="29606"/>
          <a:stretch/>
        </p:blipFill>
        <p:spPr bwMode="auto">
          <a:xfrm>
            <a:off x="0" y="-34999"/>
            <a:ext cx="10693400" cy="68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Рисунок 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1113" y="6829426"/>
            <a:ext cx="10726739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1" y="7075489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5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/12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201613" y="7075489"/>
            <a:ext cx="4094162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УГЛОВСКОЕ ГОРОДСКОЕ ПОСЕЛЕНИЕ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522287" y="3889450"/>
            <a:ext cx="9838670" cy="1404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96836" indent="-285725" algn="just">
              <a:buFont typeface="Wingdings" pitchFamily="2" charset="2"/>
              <a:buChar char="Ø"/>
            </a:pPr>
            <a:endParaRPr lang="ru-RU" dirty="0">
              <a:solidFill>
                <a:srgbClr val="632523"/>
              </a:solidFill>
              <a:latin typeface="Cambria" pitchFamily="18" charset="0"/>
              <a:ea typeface="DejaVu Sans" charset="0"/>
              <a:cs typeface="DejaVu Sans" charset="0"/>
            </a:endParaRPr>
          </a:p>
        </p:txBody>
      </p:sp>
      <p:pic>
        <p:nvPicPr>
          <p:cNvPr id="3073" name="Picture 1" descr="Z:\Каб 33\Для Ершовой\земельные участки Угловка\Приложение 1 - редактирование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07" y="-34999"/>
            <a:ext cx="4824537" cy="681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память с посл. доступом 1"/>
          <p:cNvSpPr/>
          <p:nvPr/>
        </p:nvSpPr>
        <p:spPr>
          <a:xfrm>
            <a:off x="306140" y="469057"/>
            <a:ext cx="5201650" cy="6093693"/>
          </a:xfrm>
          <a:prstGeom prst="flowChartMagneticTape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На территории Угловского городского поселения сформировано 19 земельных участков общей площадью 238 га.</a:t>
            </a:r>
          </a:p>
        </p:txBody>
      </p:sp>
    </p:spTree>
    <p:extLst>
      <p:ext uri="{BB962C8B-B14F-4D97-AF65-F5344CB8AC3E}">
        <p14:creationId xmlns:p14="http://schemas.microsoft.com/office/powerpoint/2010/main" val="999947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 cstate="email"/>
          <a:srcRect b="-988"/>
          <a:stretch/>
        </p:blipFill>
        <p:spPr bwMode="auto">
          <a:xfrm>
            <a:off x="0" y="1245"/>
            <a:ext cx="10693400" cy="756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4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113" y="1589"/>
            <a:ext cx="4637733" cy="762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12" y="2269257"/>
            <a:ext cx="5727571" cy="63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132" y="181025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+mj-lt"/>
              </a:rPr>
              <a:t>Контактная</a:t>
            </a:r>
            <a:r>
              <a:rPr lang="ru-RU" sz="2800" b="1" i="1" dirty="0">
                <a:latin typeface="+mj-lt"/>
              </a:rPr>
              <a:t> информация</a:t>
            </a:r>
            <a:endParaRPr lang="ru-RU" sz="2800" i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132" y="704245"/>
            <a:ext cx="432048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ru-RU" sz="1600" dirty="0"/>
          </a:p>
          <a:p>
            <a:pPr algn="ctr">
              <a:lnSpc>
                <a:spcPts val="18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Иванова Юлия Анатольевна</a:t>
            </a:r>
          </a:p>
          <a:p>
            <a:pPr algn="ctr">
              <a:lnSpc>
                <a:spcPts val="18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Глава Угловского городского поселения, </a:t>
            </a:r>
          </a:p>
          <a:p>
            <a:pPr algn="ctr">
              <a:lnSpc>
                <a:spcPts val="18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Новгородская область, Окуловский район, п.Угловка, ул.Центральная д.9, </a:t>
            </a:r>
          </a:p>
          <a:p>
            <a:pPr algn="ctr">
              <a:lnSpc>
                <a:spcPts val="18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тел.:  (881657)26124,     </a:t>
            </a:r>
          </a:p>
          <a:p>
            <a:pPr algn="ctr">
              <a:lnSpc>
                <a:spcPts val="18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e-mail: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6"/>
              </a:rPr>
              <a:t>admugl@yandex.ru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7"/>
              </a:rPr>
              <a:t>http://uglovkaadm.ru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1800"/>
              </a:lnSpc>
            </a:pPr>
            <a:endParaRPr lang="ru-RU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21" y="3097731"/>
            <a:ext cx="6066780" cy="147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5DEFA2-8EEA-4764-A3C0-61D0C8F672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541" y="675940"/>
            <a:ext cx="4105661" cy="22439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3FD160-24AD-41D9-A19D-499B6938DB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274" y="5049990"/>
            <a:ext cx="4263927" cy="23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2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13247" r="4279" b="18229"/>
          <a:stretch/>
        </p:blipFill>
        <p:spPr bwMode="auto">
          <a:xfrm>
            <a:off x="-1" y="0"/>
            <a:ext cx="10692437" cy="6762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Рисунок 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1113" y="6829426"/>
            <a:ext cx="10726739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CustomShape 3"/>
          <p:cNvSpPr/>
          <p:nvPr/>
        </p:nvSpPr>
        <p:spPr>
          <a:xfrm>
            <a:off x="7635876" y="747713"/>
            <a:ext cx="2284413" cy="730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2400" b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ЗАГОЛОВОК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11113" algn="ctr"/>
            <a:r>
              <a:rPr lang="ru-RU" sz="2400" b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НАЗВАНИЕ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1" y="1357313"/>
            <a:ext cx="2589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1" y="7075489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5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/2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201613" y="7098681"/>
            <a:ext cx="4094162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УЛОВСКОЕ ГОРОДСКОЕ ПОСЕЛЕНИЕ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1266" name="Picture 2" descr="http://photos.wikimapia.org/p/00/06/07/80/27_bi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4"/>
          <a:stretch/>
        </p:blipFill>
        <p:spPr bwMode="auto">
          <a:xfrm>
            <a:off x="18108" y="3493393"/>
            <a:ext cx="4672550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novved.ru/images/NEWS/27.07.15/5eadeff1fde93cf7f7b8f04eb8395a3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b="3836"/>
          <a:stretch/>
        </p:blipFill>
        <p:spPr bwMode="auto">
          <a:xfrm>
            <a:off x="6197211" y="3493393"/>
            <a:ext cx="447808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glovkaadm.ru/tinybrowser/images/photo/2016/01/10-800x573-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6"/>
          <a:stretch/>
        </p:blipFill>
        <p:spPr bwMode="auto">
          <a:xfrm>
            <a:off x="18108" y="291262"/>
            <a:ext cx="4484974" cy="2926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uglovkaadm.ru/tinybrowser/images/photo/2016/01/06-1000x750-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-950" r="-909" b="12445"/>
          <a:stretch/>
        </p:blipFill>
        <p:spPr bwMode="auto">
          <a:xfrm>
            <a:off x="6338026" y="291264"/>
            <a:ext cx="4409274" cy="292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/>
          <p:nvPr/>
        </p:nvPicPr>
        <p:blipFill>
          <a:blip r:embed="rId10"/>
          <a:srcRect l="1331" t="2983" r="1331"/>
          <a:stretch/>
        </p:blipFill>
        <p:spPr>
          <a:xfrm>
            <a:off x="3361255" y="-36513"/>
            <a:ext cx="4194275" cy="658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ustomShape 1"/>
          <p:cNvSpPr/>
          <p:nvPr/>
        </p:nvSpPr>
        <p:spPr>
          <a:xfrm>
            <a:off x="3675853" y="929693"/>
            <a:ext cx="4263631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История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2"/>
          <p:cNvSpPr/>
          <p:nvPr/>
        </p:nvSpPr>
        <p:spPr>
          <a:xfrm>
            <a:off x="3474492" y="1440309"/>
            <a:ext cx="3888431" cy="48613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just">
              <a:lnSpc>
                <a:spcPct val="100000"/>
              </a:lnSpc>
            </a:pPr>
            <a:r>
              <a:rPr lang="ru-RU" b="0" strike="noStrike" spc="-1" dirty="0">
                <a:solidFill>
                  <a:schemeClr val="accent6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Угловка возник на месте средневековой деревни Угол. Еще с </a:t>
            </a:r>
            <a:r>
              <a:rPr lang="en-US" b="0" strike="noStrike" spc="-1" dirty="0">
                <a:solidFill>
                  <a:schemeClr val="accent6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b="0" strike="noStrike" spc="-1" dirty="0">
                <a:solidFill>
                  <a:schemeClr val="accent6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 в районе  нынешнего поселка велись разработки известняка. На базе этих месторождений стали строиться известковые заводы. Освоение местности началось в 1851 году, когда Угловка стала  железнодорожной станцией на Николаевской железной дороге, которая соединила Москву и Санкт-Петербург.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113" y="6829426"/>
            <a:ext cx="10726739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1" y="7075489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5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/3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20161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УГЛОВСКОЕ ГОРОДСКОЕ ПОСЕЛЕНИЕ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2557" y="1139331"/>
            <a:ext cx="6820958" cy="232132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Угловское городское поселение расположено в южной части Окуловского района Новгородской области.</a:t>
            </a:r>
          </a:p>
          <a:p>
            <a:pPr marL="325984" indent="-325984">
              <a:buFont typeface="Wingdings" pitchFamily="2" charset="2"/>
              <a:buChar char="Ø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160 км от Великого Новгорода</a:t>
            </a:r>
          </a:p>
          <a:p>
            <a:pPr marL="325984" indent="-325984">
              <a:buFont typeface="Wingdings" pitchFamily="2" charset="2"/>
              <a:buChar char="Ø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270 км от Санкт-Петербурга </a:t>
            </a:r>
          </a:p>
          <a:p>
            <a:pPr marL="325984" indent="-325984">
              <a:buFont typeface="Wingdings" pitchFamily="2" charset="2"/>
              <a:buChar char="Ø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380 км от Москвы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поселения – 48132 га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 – 3000 человек 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20" y="757089"/>
            <a:ext cx="2320494" cy="181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65" y="2734560"/>
            <a:ext cx="2320494" cy="183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62557" y="3141846"/>
            <a:ext cx="6820958" cy="2916359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marL="457200" indent="-457200" algn="ctr">
              <a:lnSpc>
                <a:spcPts val="1711"/>
              </a:lnSpc>
              <a:buFont typeface="Wingdings" pitchFamily="2" charset="2"/>
              <a:buChar char="Ø"/>
              <a:tabLst>
                <a:tab pos="344818" algn="l"/>
                <a:tab pos="345543" algn="l"/>
              </a:tabLst>
            </a:pPr>
            <a:endParaRPr lang="ru-RU" sz="27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11"/>
              </a:lnSpc>
              <a:tabLst>
                <a:tab pos="344818" algn="l"/>
                <a:tab pos="345543" algn="l"/>
              </a:tabLst>
            </a:pPr>
            <a:endParaRPr lang="ru-RU" sz="27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11"/>
              </a:lnSpc>
              <a:tabLst>
                <a:tab pos="344818" algn="l"/>
                <a:tab pos="345543" algn="l"/>
              </a:tabLst>
            </a:pPr>
            <a:r>
              <a:rPr lang="ru-RU" sz="27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Преимущества моногорода:</a:t>
            </a:r>
          </a:p>
          <a:p>
            <a:pPr marL="457200" indent="-457200" algn="ctr">
              <a:lnSpc>
                <a:spcPts val="1711"/>
              </a:lnSpc>
              <a:buFont typeface="Wingdings" pitchFamily="2" charset="2"/>
              <a:buChar char="Ø"/>
              <a:tabLst>
                <a:tab pos="344818" algn="l"/>
                <a:tab pos="345543" algn="l"/>
              </a:tabLst>
            </a:pP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tabLst>
                <a:tab pos="344818" algn="l"/>
                <a:tab pos="345543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Выгодное расположение между двумя самыми крупными российскими агломерациями (Москва и Санкт-Петербург);</a:t>
            </a:r>
          </a:p>
          <a:p>
            <a:pPr marL="285750" indent="-285750">
              <a:buFont typeface="Wingdings" pitchFamily="2" charset="2"/>
              <a:buChar char="Ø"/>
              <a:tabLst>
                <a:tab pos="344818" algn="l"/>
                <a:tab pos="345543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уровень транспортной доступности (федеральные трассы М10, М11, железнодорожная станция с остановкой скоростного поезда «Сапсан»);</a:t>
            </a:r>
          </a:p>
          <a:p>
            <a:pPr marL="285750" indent="-285750">
              <a:buFont typeface="Wingdings" pitchFamily="2" charset="2"/>
              <a:buChar char="Ø"/>
              <a:tabLst>
                <a:tab pos="344818" algn="l"/>
                <a:tab pos="345543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ТОР; </a:t>
            </a:r>
          </a:p>
          <a:p>
            <a:pPr marL="285750" indent="-285750">
              <a:buFont typeface="Wingdings" pitchFamily="2" charset="2"/>
              <a:buChar char="Ø"/>
              <a:tabLst>
                <a:tab pos="344818" algn="l"/>
                <a:tab pos="345543" algn="l"/>
              </a:tabLs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Разнообразные природные ресурсы</a:t>
            </a:r>
          </a:p>
        </p:txBody>
      </p:sp>
      <p:pic>
        <p:nvPicPr>
          <p:cNvPr id="20" name="Picture 3" descr="C:\Users\budaihanovaea\Desktop\Моногород, Москва\фото Дерябину Угловка\Станция Углов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00" y="4717529"/>
            <a:ext cx="2317825" cy="1985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252" y="110758"/>
            <a:ext cx="7377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Общая информация и логистика</a:t>
            </a:r>
          </a:p>
        </p:txBody>
      </p:sp>
    </p:spTree>
    <p:extLst>
      <p:ext uri="{BB962C8B-B14F-4D97-AF65-F5344CB8AC3E}">
        <p14:creationId xmlns:p14="http://schemas.microsoft.com/office/powerpoint/2010/main" val="5473617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113" y="6829426"/>
            <a:ext cx="10726739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1" y="7075489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5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/4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20161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УГЛОВСКОЕ ГОРОДСКОЕ ПОСЕЛЕНИЕ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2666533"/>
            <a:ext cx="5616624" cy="413922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039290"/>
              </p:ext>
            </p:extLst>
          </p:nvPr>
        </p:nvGraphicFramePr>
        <p:xfrm>
          <a:off x="90116" y="2053233"/>
          <a:ext cx="5634732" cy="57606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634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3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Новгородская область</a:t>
                      </a:r>
                      <a:endParaRPr lang="ru-RU" sz="31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6934" marR="106934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462238"/>
              </p:ext>
            </p:extLst>
          </p:nvPr>
        </p:nvGraphicFramePr>
        <p:xfrm>
          <a:off x="7208836" y="2053233"/>
          <a:ext cx="3322440" cy="57606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2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3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Угловка</a:t>
                      </a:r>
                      <a:endParaRPr lang="ru-RU" sz="31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6934" marR="106934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185640"/>
            <a:ext cx="3456384" cy="1939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7393555" y="5005561"/>
            <a:ext cx="2561657" cy="1800200"/>
          </a:xfrm>
          <a:prstGeom prst="wedgeRectCallout">
            <a:avLst>
              <a:gd name="adj1" fmla="val -197145"/>
              <a:gd name="adj2" fmla="val -65514"/>
            </a:avLst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666532"/>
            <a:ext cx="3273495" cy="413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ustomShape 2"/>
          <p:cNvSpPr/>
          <p:nvPr/>
        </p:nvSpPr>
        <p:spPr>
          <a:xfrm>
            <a:off x="90116" y="757089"/>
            <a:ext cx="7055145" cy="1296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1" algn="ctr"/>
            <a:r>
              <a:rPr lang="ru-RU" sz="1400" dirty="0">
                <a:latin typeface="Cambria" pitchFamily="18" charset="0"/>
                <a:ea typeface="DejaVu Sans" charset="0"/>
                <a:cs typeface="DejaVu Sans" charset="0"/>
              </a:rPr>
              <a:t>В соответствии с Распоряжением Правительства Российской Федерации от 29 июля 2014 года № 1398-р</a:t>
            </a:r>
          </a:p>
          <a:p>
            <a:pPr marL="11111" algn="ctr"/>
            <a:r>
              <a:rPr lang="ru-RU" sz="1400" dirty="0">
                <a:latin typeface="Cambria" pitchFamily="18" charset="0"/>
                <a:ea typeface="DejaVu Sans" charset="0"/>
                <a:cs typeface="DejaVu Sans" charset="0"/>
              </a:rPr>
              <a:t> Угловское городское поселение, расположенное на территории муниципального района, относится к категории 2 «Монопрофильные муниципальные образования Российской Федерации (моногорода), в которых имеются риски ухудшения социально-экономического положения».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5749" y="109017"/>
            <a:ext cx="7377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Монопрофиль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11604603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113" y="6829426"/>
            <a:ext cx="10726739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CustomShape 3"/>
          <p:cNvSpPr/>
          <p:nvPr/>
        </p:nvSpPr>
        <p:spPr>
          <a:xfrm>
            <a:off x="7635876" y="747713"/>
            <a:ext cx="2284413" cy="730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2400" b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ЗАГОЛОВОК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11113" algn="ctr"/>
            <a:r>
              <a:rPr lang="ru-RU" sz="2400" b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НАЗВАНИЕ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1" y="7075489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5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/5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201613" y="7075489"/>
            <a:ext cx="4094162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УГЛОВСКОЕ ГОРОДСКОЕ ПОСЕЛЕНИЕ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0" name="CustomShape 2"/>
          <p:cNvSpPr/>
          <p:nvPr/>
        </p:nvSpPr>
        <p:spPr>
          <a:xfrm>
            <a:off x="234132" y="170566"/>
            <a:ext cx="10459268" cy="690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DejaVu Sans" charset="0"/>
                <a:cs typeface="Arial" pitchFamily="34" charset="0"/>
              </a:rPr>
              <a:t>Основные приоритеты социально-экономического развития поселения</a:t>
            </a:r>
          </a:p>
        </p:txBody>
      </p:sp>
      <p:sp>
        <p:nvSpPr>
          <p:cNvPr id="8201" name="TextBox 30"/>
          <p:cNvSpPr txBox="1">
            <a:spLocks noChangeArrowheads="1"/>
          </p:cNvSpPr>
          <p:nvPr/>
        </p:nvSpPr>
        <p:spPr bwMode="auto">
          <a:xfrm>
            <a:off x="234530" y="776312"/>
            <a:ext cx="7508875" cy="382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26" tIns="40064" rIns="80126" bIns="40064">
            <a:spAutoFit/>
          </a:bodyPr>
          <a:lstStyle/>
          <a:p>
            <a:pPr defTabSz="800029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632523"/>
                </a:solidFill>
                <a:latin typeface="Cambria" pitchFamily="18" charset="0"/>
              </a:rPr>
              <a:t>   привлечение инвестиций на территорию поселения                                        (в промышленность, сельское хозяйство, жилищное строительство, культуру и туризм),</a:t>
            </a:r>
          </a:p>
          <a:p>
            <a:pPr defTabSz="800029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632523"/>
                </a:solidFill>
                <a:latin typeface="Cambria" pitchFamily="18" charset="0"/>
              </a:rPr>
              <a:t>  максимальное наполнение бюджета для исполнения социальных обязательств и эффективное использование бюджетных средств,</a:t>
            </a:r>
          </a:p>
          <a:p>
            <a:pPr defTabSz="800029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632523"/>
                </a:solidFill>
                <a:latin typeface="Cambria" pitchFamily="18" charset="0"/>
              </a:rPr>
              <a:t>  создание благоприятных условий для деятельности и развития любого бизнеса,</a:t>
            </a:r>
          </a:p>
          <a:p>
            <a:pPr defTabSz="800029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632523"/>
                </a:solidFill>
                <a:latin typeface="Cambria" pitchFamily="18" charset="0"/>
              </a:rPr>
              <a:t>  создание новых рабочих мест</a:t>
            </a:r>
          </a:p>
          <a:p>
            <a:pPr defTabSz="800029">
              <a:lnSpc>
                <a:spcPct val="150000"/>
              </a:lnSpc>
            </a:pPr>
            <a:endParaRPr lang="ru-RU" dirty="0">
              <a:solidFill>
                <a:srgbClr val="632523"/>
              </a:solidFill>
              <a:latin typeface="Cambria" pitchFamily="18" charset="0"/>
            </a:endParaRPr>
          </a:p>
        </p:txBody>
      </p:sp>
      <p:pic>
        <p:nvPicPr>
          <p:cNvPr id="32" name="Picture 6" descr="http://newsroom.su/wp-content/uploads/2015/08/V-Rossii-vakansij-bol-she-nezheli-bezrabotny-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2016" y="4429498"/>
            <a:ext cx="3597199" cy="2305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2" descr="https://i.simpalsmedia.com/point.md/news/900x900/df3fb34a7e1159125c31bbe264c17afa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7379152" y="689485"/>
            <a:ext cx="3009315" cy="189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2" descr="http://www.dan-invest.ru/pics/uploads/house-corbis_2.jpg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/>
        </p:blipFill>
        <p:spPr bwMode="auto">
          <a:xfrm>
            <a:off x="7418496" y="4435386"/>
            <a:ext cx="3066175" cy="2148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http://infogid.com.ua/wp-content/uploads/2017/06/bcf8687e44e9f2c7e5fadb1fd96bf5d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06540" y="4420679"/>
            <a:ext cx="3469611" cy="231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14" descr="http://www.rigma.info/upload/iblock/15a/15a5c6994e0909e55076a3e39fa0bb5c.jpg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/>
        </p:blipFill>
        <p:spPr bwMode="auto">
          <a:xfrm>
            <a:off x="7524750" y="2588866"/>
            <a:ext cx="2863717" cy="184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Рисунок 45"/>
          <p:cNvPicPr/>
          <p:nvPr/>
        </p:nvPicPr>
        <p:blipFill>
          <a:blip r:embed="rId3" cstate="print"/>
          <a:stretch/>
        </p:blipFill>
        <p:spPr>
          <a:xfrm>
            <a:off x="26746" y="6838890"/>
            <a:ext cx="10693080" cy="72396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9842400" y="7109280"/>
            <a:ext cx="378360" cy="2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/6</a:t>
            </a:r>
            <a:endParaRPr dirty="0"/>
          </a:p>
        </p:txBody>
      </p:sp>
      <p:sp>
        <p:nvSpPr>
          <p:cNvPr id="165" name="CustomShape 2"/>
          <p:cNvSpPr/>
          <p:nvPr/>
        </p:nvSpPr>
        <p:spPr>
          <a:xfrm>
            <a:off x="471960" y="0"/>
            <a:ext cx="9738360" cy="11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dirty="0"/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66" name="CustomShape 3"/>
          <p:cNvSpPr/>
          <p:nvPr/>
        </p:nvSpPr>
        <p:spPr>
          <a:xfrm>
            <a:off x="-588600" y="6891480"/>
            <a:ext cx="910260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67" name="CustomShape 4"/>
          <p:cNvSpPr/>
          <p:nvPr/>
        </p:nvSpPr>
        <p:spPr>
          <a:xfrm>
            <a:off x="471960" y="754200"/>
            <a:ext cx="4488840" cy="240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Инфраструктура поддержки: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Многофункциональный центр</a:t>
            </a:r>
            <a:endParaRPr dirty="0"/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Координационный  совет по развитию МСП </a:t>
            </a:r>
            <a:endParaRPr dirty="0"/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endParaRPr dirty="0"/>
          </a:p>
        </p:txBody>
      </p:sp>
      <p:sp>
        <p:nvSpPr>
          <p:cNvPr id="168" name="CustomShape 5"/>
          <p:cNvSpPr/>
          <p:nvPr/>
        </p:nvSpPr>
        <p:spPr>
          <a:xfrm>
            <a:off x="5426280" y="3508560"/>
            <a:ext cx="4968000" cy="301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Инструменты поддержки: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Меры поддержки фонда развития моногородов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Программа развития малого и среднего бизнеса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Синхронизация государственных программ и приоритетных проектов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Wingdings" charset="2"/>
              <a:buChar char=""/>
            </a:pPr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DejaVu Sans"/>
              </a:rPr>
              <a:t>Создание ТОР в моногородах</a:t>
            </a:r>
            <a:endParaRPr dirty="0"/>
          </a:p>
        </p:txBody>
      </p:sp>
      <p:pic>
        <p:nvPicPr>
          <p:cNvPr id="169" name="Рисунок 12"/>
          <p:cNvPicPr/>
          <p:nvPr/>
        </p:nvPicPr>
        <p:blipFill>
          <a:blip r:embed="rId4"/>
          <a:stretch/>
        </p:blipFill>
        <p:spPr>
          <a:xfrm>
            <a:off x="648000" y="3672000"/>
            <a:ext cx="3743640" cy="2930760"/>
          </a:xfrm>
          <a:prstGeom prst="rect">
            <a:avLst/>
          </a:prstGeom>
          <a:ln w="9360">
            <a:noFill/>
          </a:ln>
        </p:spPr>
      </p:pic>
      <p:pic>
        <p:nvPicPr>
          <p:cNvPr id="170" name="Рисунок 10"/>
          <p:cNvPicPr/>
          <p:nvPr/>
        </p:nvPicPr>
        <p:blipFill>
          <a:blip r:embed="rId5"/>
          <a:stretch/>
        </p:blipFill>
        <p:spPr>
          <a:xfrm>
            <a:off x="5454360" y="1162440"/>
            <a:ext cx="5084280" cy="1913760"/>
          </a:xfrm>
          <a:prstGeom prst="rect">
            <a:avLst/>
          </a:prstGeom>
          <a:ln w="9360">
            <a:noFill/>
          </a:ln>
        </p:spPr>
      </p:pic>
      <p:sp>
        <p:nvSpPr>
          <p:cNvPr id="171" name="CustomShape 6"/>
          <p:cNvSpPr/>
          <p:nvPr/>
        </p:nvSpPr>
        <p:spPr>
          <a:xfrm>
            <a:off x="288000" y="7092000"/>
            <a:ext cx="66546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2600">
              <a:lnSpc>
                <a:spcPct val="100000"/>
              </a:lnSpc>
            </a:pPr>
            <a:r>
              <a:rPr lang="ru-RU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УГЛОВСКОЕ ГОРОДСКОЕ ПОСЕЛЕНИЕ</a:t>
            </a:r>
            <a:endParaRPr dirty="0"/>
          </a:p>
        </p:txBody>
      </p:sp>
      <p:sp>
        <p:nvSpPr>
          <p:cNvPr id="173" name="CustomShape 7"/>
          <p:cNvSpPr/>
          <p:nvPr/>
        </p:nvSpPr>
        <p:spPr>
          <a:xfrm>
            <a:off x="2160000" y="360000"/>
            <a:ext cx="69865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Поддержка для инвестора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113" y="6829426"/>
            <a:ext cx="10726739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CustomShape 3"/>
          <p:cNvSpPr/>
          <p:nvPr/>
        </p:nvSpPr>
        <p:spPr>
          <a:xfrm>
            <a:off x="7635876" y="747713"/>
            <a:ext cx="2284413" cy="730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2400" b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ЗАГОЛОВОК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 marL="11113" algn="ctr"/>
            <a:r>
              <a:rPr lang="ru-RU" sz="2400" b="1" dirty="0">
                <a:solidFill>
                  <a:srgbClr val="FFFFFF"/>
                </a:solidFill>
                <a:ea typeface="DejaVu Sans" charset="0"/>
                <a:cs typeface="DejaVu Sans" charset="0"/>
              </a:rPr>
              <a:t>НАЗВАНИЕ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9842501" y="7075489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5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/7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201613" y="7075489"/>
            <a:ext cx="4094162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УГЛОВСКОЕ ГОРОДСКОЕ ПОСЕЛЕНИЕ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30" name="CustomShape 2"/>
          <p:cNvSpPr/>
          <p:nvPr/>
        </p:nvSpPr>
        <p:spPr>
          <a:xfrm>
            <a:off x="531812" y="170566"/>
            <a:ext cx="10161588" cy="690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endParaRPr lang="ru-RU" sz="2200" b="1" dirty="0">
              <a:solidFill>
                <a:srgbClr val="632523"/>
              </a:solidFill>
              <a:latin typeface="Cambria" pitchFamily="18" charset="0"/>
              <a:ea typeface="DejaVu Sans" charset="0"/>
              <a:cs typeface="DejaVu Sans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86"/>
          <a:stretch/>
        </p:blipFill>
        <p:spPr bwMode="auto">
          <a:xfrm>
            <a:off x="594171" y="901105"/>
            <a:ext cx="9438035" cy="144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429532"/>
              </p:ext>
            </p:extLst>
          </p:nvPr>
        </p:nvGraphicFramePr>
        <p:xfrm>
          <a:off x="594372" y="2557289"/>
          <a:ext cx="9437835" cy="407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9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683">
                <a:tc>
                  <a:txBody>
                    <a:bodyPr/>
                    <a:lstStyle/>
                    <a:p>
                      <a:endParaRPr lang="ru-RU" sz="2300" dirty="0"/>
                    </a:p>
                  </a:txBody>
                  <a:tcPr marL="106934" marR="106934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Обычный режим налогообложения</a:t>
                      </a:r>
                    </a:p>
                  </a:txBody>
                  <a:tcPr marL="106934" marR="106934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/>
                        <a:t>Территория опережающего</a:t>
                      </a:r>
                      <a:r>
                        <a:rPr lang="ru-RU" sz="2100" baseline="0" dirty="0"/>
                        <a:t> развития</a:t>
                      </a:r>
                      <a:endParaRPr lang="ru-RU" sz="2100" dirty="0"/>
                    </a:p>
                  </a:txBody>
                  <a:tcPr marL="106934" marR="106934" marT="50419" marB="504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34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/>
                        <a:t>Ставка налога на имущество</a:t>
                      </a:r>
                      <a:r>
                        <a:rPr lang="ru-RU" sz="1600" baseline="0" dirty="0"/>
                        <a:t> организаций</a:t>
                      </a:r>
                      <a:endParaRPr lang="ru-RU" sz="1600" dirty="0"/>
                    </a:p>
                  </a:txBody>
                  <a:tcPr marL="106934" marR="106934" marT="50419" marB="504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600" dirty="0"/>
                        <a:t>2,2%</a:t>
                      </a:r>
                    </a:p>
                  </a:txBody>
                  <a:tcPr marL="106934" marR="106934" marT="50419" marB="50419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0%  </a:t>
                      </a:r>
                      <a:r>
                        <a:rPr lang="ru-RU" sz="1600" dirty="0"/>
                        <a:t>в течение 5 лет со дня получения ими</a:t>
                      </a:r>
                      <a:r>
                        <a:rPr lang="ru-RU" sz="1600" baseline="0" dirty="0"/>
                        <a:t> статуса резидента, 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baseline="0" dirty="0">
                          <a:solidFill>
                            <a:srgbClr val="FF0000"/>
                          </a:solidFill>
                        </a:rPr>
                        <a:t>1,1% </a:t>
                      </a:r>
                      <a:r>
                        <a:rPr lang="ru-RU" sz="1600" baseline="0" dirty="0"/>
                        <a:t>в последующие 5 лет</a:t>
                      </a:r>
                      <a:endParaRPr lang="ru-RU" sz="1600" dirty="0"/>
                    </a:p>
                  </a:txBody>
                  <a:tcPr marL="106934" marR="106934" marT="50419" marB="504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86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/>
                        <a:t>Ставка федеральной части налога на прибыль</a:t>
                      </a:r>
                    </a:p>
                  </a:txBody>
                  <a:tcPr marL="106934" marR="106934" marT="50419" marB="504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600" dirty="0"/>
                        <a:t>3%</a:t>
                      </a:r>
                    </a:p>
                  </a:txBody>
                  <a:tcPr marL="106934" marR="106934" marT="50419" marB="50419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0% </a:t>
                      </a:r>
                      <a:r>
                        <a:rPr lang="ru-RU" sz="1600" dirty="0"/>
                        <a:t>первые 5 лет после получения прибыли от деятельности в рамках ТОСЭР</a:t>
                      </a:r>
                    </a:p>
                  </a:txBody>
                  <a:tcPr marL="106934" marR="106934" marT="50419" marB="504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38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/>
                        <a:t>Ставка региональной части налога на прибыль</a:t>
                      </a:r>
                    </a:p>
                  </a:txBody>
                  <a:tcPr marL="106934" marR="106934" marT="50419" marB="504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600" dirty="0"/>
                        <a:t>17%</a:t>
                      </a:r>
                    </a:p>
                  </a:txBody>
                  <a:tcPr marL="106934" marR="106934" marT="50419" marB="50419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dirty="0"/>
                        <a:t>1-5 годы</a:t>
                      </a:r>
                      <a:r>
                        <a:rPr lang="ru-RU" sz="1600" baseline="0" dirty="0"/>
                        <a:t> – 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</a:rPr>
                        <a:t>5%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600" baseline="0" dirty="0"/>
                        <a:t>6-10 годы – 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</a:rPr>
                        <a:t>10%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106934" marR="106934" marT="50419" marB="504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399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sz="1600" dirty="0"/>
                    </a:p>
                  </a:txBody>
                  <a:tcPr marL="106934" marR="106934" marT="50419" marB="504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ru-RU" sz="1600" dirty="0"/>
                    </a:p>
                  </a:txBody>
                  <a:tcPr marL="106934" marR="106934" marT="50419" marB="50419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sz="1600" dirty="0"/>
                    </a:p>
                  </a:txBody>
                  <a:tcPr marL="106934" marR="106934" marT="50419" marB="504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7757" y="181025"/>
            <a:ext cx="7377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Создание ТОР и льготы</a:t>
            </a:r>
          </a:p>
        </p:txBody>
      </p:sp>
    </p:spTree>
    <p:extLst>
      <p:ext uri="{BB962C8B-B14F-4D97-AF65-F5344CB8AC3E}">
        <p14:creationId xmlns:p14="http://schemas.microsoft.com/office/powerpoint/2010/main" val="38016901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32603" r="48434" b="29606"/>
          <a:stretch/>
        </p:blipFill>
        <p:spPr bwMode="auto">
          <a:xfrm>
            <a:off x="0" y="-25777"/>
            <a:ext cx="10693400" cy="68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Рисунок 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9" y="6792913"/>
            <a:ext cx="10726739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1" y="7075489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5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/8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201613" y="7075489"/>
            <a:ext cx="4094162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УГЛОВСКОЕ ГОРОДСКОЕ ПОСЕЛЕНИЕ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17519" r="4881" b="8736"/>
          <a:stretch/>
        </p:blipFill>
        <p:spPr bwMode="auto">
          <a:xfrm>
            <a:off x="1237450" y="617538"/>
            <a:ext cx="8229611" cy="586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econom.novreg.ru/upload/image/New/IconNewSait/1490242591_39347-origin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s://econom.novreg.ru/upload/image/New/IconNewSait/1490242591_39347-original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https://econom.novreg.ru/upload/image/New/IconNewSait/1490242591_39347-original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8" descr="https://econom.novreg.ru/upload/image/New/IconNewSait/1490242591_39347-original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947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4" t="32603" r="48434" b="29606"/>
          <a:stretch/>
        </p:blipFill>
        <p:spPr bwMode="auto">
          <a:xfrm>
            <a:off x="0" y="-25777"/>
            <a:ext cx="10693400" cy="68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Рисунок 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1113" y="6829426"/>
            <a:ext cx="10726739" cy="7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1" y="7075489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5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/9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201613" y="7075489"/>
            <a:ext cx="4094162" cy="2111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 dirty="0">
                <a:solidFill>
                  <a:srgbClr val="FFFFFF"/>
                </a:solidFill>
                <a:latin typeface="Cambria" pitchFamily="18" charset="0"/>
                <a:ea typeface="DejaVu Sans" charset="0"/>
                <a:cs typeface="DejaVu Sans" charset="0"/>
              </a:rPr>
              <a:t>УГЛОВСКОЕ ГОРОДСКОЕ ПОСЕЛЕНИЕ</a:t>
            </a:r>
            <a:endParaRPr lang="ru-RU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522287" y="3889450"/>
            <a:ext cx="9838670" cy="14041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96836" indent="-285725" algn="just">
              <a:buFont typeface="Wingdings" pitchFamily="2" charset="2"/>
              <a:buChar char="Ø"/>
            </a:pPr>
            <a:endParaRPr lang="ru-RU" dirty="0">
              <a:solidFill>
                <a:srgbClr val="632523"/>
              </a:solidFill>
              <a:latin typeface="Cambria" pitchFamily="18" charset="0"/>
              <a:ea typeface="DejaVu Sans" charset="0"/>
              <a:cs typeface="DejaVu Sans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15951" r="19270" b="27458"/>
          <a:stretch/>
        </p:blipFill>
        <p:spPr bwMode="auto">
          <a:xfrm>
            <a:off x="738188" y="333430"/>
            <a:ext cx="8420467" cy="6292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947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7484</TotalTime>
  <Words>1102</Words>
  <Application>Microsoft Office PowerPoint</Application>
  <PresentationFormat>Произвольный</PresentationFormat>
  <Paragraphs>162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elena</cp:lastModifiedBy>
  <cp:revision>654</cp:revision>
  <cp:lastPrinted>2018-09-10T08:03:50Z</cp:lastPrinted>
  <dcterms:created xsi:type="dcterms:W3CDTF">2017-03-10T15:25:40Z</dcterms:created>
  <dcterms:modified xsi:type="dcterms:W3CDTF">2024-02-07T07:38:00Z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