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notesSlides/notesSlide2.xml" ContentType="application/vnd.openxmlformats-officedocument.presentationml.notesSlide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6" r:id="rId2"/>
    <p:sldMasterId id="2147483678" r:id="rId3"/>
    <p:sldMasterId id="2147483889" r:id="rId4"/>
  </p:sldMasterIdLst>
  <p:notesMasterIdLst>
    <p:notesMasterId r:id="rId32"/>
  </p:notesMasterIdLst>
  <p:handoutMasterIdLst>
    <p:handoutMasterId r:id="rId33"/>
  </p:handoutMasterIdLst>
  <p:sldIdLst>
    <p:sldId id="311" r:id="rId5"/>
    <p:sldId id="259" r:id="rId6"/>
    <p:sldId id="312" r:id="rId7"/>
    <p:sldId id="292" r:id="rId8"/>
    <p:sldId id="290" r:id="rId9"/>
    <p:sldId id="262" r:id="rId10"/>
    <p:sldId id="317" r:id="rId11"/>
    <p:sldId id="294" r:id="rId12"/>
    <p:sldId id="334" r:id="rId13"/>
    <p:sldId id="322" r:id="rId14"/>
    <p:sldId id="269" r:id="rId15"/>
    <p:sldId id="318" r:id="rId16"/>
    <p:sldId id="319" r:id="rId17"/>
    <p:sldId id="321" r:id="rId18"/>
    <p:sldId id="315" r:id="rId19"/>
    <p:sldId id="331" r:id="rId20"/>
    <p:sldId id="323" r:id="rId21"/>
    <p:sldId id="333" r:id="rId22"/>
    <p:sldId id="332" r:id="rId23"/>
    <p:sldId id="329" r:id="rId24"/>
    <p:sldId id="326" r:id="rId25"/>
    <p:sldId id="330" r:id="rId26"/>
    <p:sldId id="272" r:id="rId27"/>
    <p:sldId id="327" r:id="rId28"/>
    <p:sldId id="336" r:id="rId29"/>
    <p:sldId id="275" r:id="rId30"/>
    <p:sldId id="276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54F"/>
    <a:srgbClr val="FFCCFF"/>
    <a:srgbClr val="CCFFFF"/>
    <a:srgbClr val="66FFFF"/>
    <a:srgbClr val="6FFD7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37" autoAdjust="0"/>
    <p:restoredTop sz="86408" autoAdjust="0"/>
  </p:normalViewPr>
  <p:slideViewPr>
    <p:cSldViewPr>
      <p:cViewPr varScale="1">
        <p:scale>
          <a:sx n="74" d="100"/>
          <a:sy n="74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6" y="384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10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5.7355867414912434E-3"/>
                  <c:y val="0.2175984775140429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5.7355867414912434E-3"/>
                  <c:y val="0.2015649054866923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5.7355688028324133E-3"/>
                  <c:y val="0.167202785218857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5.7355867414912434E-3"/>
                  <c:y val="0.1878218437489629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7.1694834268640519E-3"/>
                  <c:y val="0.1672072511423703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2016 год (отчет)</c:v>
                </c:pt>
                <c:pt idx="1">
                  <c:v>2017 год (оценка)</c:v>
                </c:pt>
                <c:pt idx="2">
                  <c:v>2018 год (проект)</c:v>
                </c:pt>
                <c:pt idx="3">
                  <c:v>2019 год (проект)</c:v>
                </c:pt>
                <c:pt idx="4">
                  <c:v>2020 год (проект)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15572.4</c:v>
                </c:pt>
                <c:pt idx="1">
                  <c:v>17392.8</c:v>
                </c:pt>
                <c:pt idx="2" formatCode="0.0">
                  <c:v>15648.2</c:v>
                </c:pt>
                <c:pt idx="3" formatCode="0.0">
                  <c:v>15919.8</c:v>
                </c:pt>
                <c:pt idx="4" formatCode="0.0">
                  <c:v>16342.2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7.1694834268640839E-3"/>
                  <c:y val="0.1649167408527486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7.1694834268640519E-3"/>
                  <c:y val="0.1878218437489629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7.1695174582119704E-3"/>
                  <c:y val="0.1465881970939199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7.1694834268640519E-3"/>
                  <c:y val="0.169497761431991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4.3016900561184323E-3"/>
                  <c:y val="0.1763692923008554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2016 год (отчет)</c:v>
                </c:pt>
                <c:pt idx="1">
                  <c:v>2017 год (оценка)</c:v>
                </c:pt>
                <c:pt idx="2">
                  <c:v>2018 год (проект)</c:v>
                </c:pt>
                <c:pt idx="3">
                  <c:v>2019 год (проект)</c:v>
                </c:pt>
                <c:pt idx="4">
                  <c:v>2020 год (проект)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14816.3</c:v>
                </c:pt>
                <c:pt idx="1">
                  <c:v>17686.7</c:v>
                </c:pt>
                <c:pt idx="2" formatCode="0.0">
                  <c:v>15648.2</c:v>
                </c:pt>
                <c:pt idx="3" formatCode="0.0">
                  <c:v>15919.8</c:v>
                </c:pt>
                <c:pt idx="4" formatCode="0.0">
                  <c:v>16342.2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Дефицит/Профицит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8640880882562674E-2"/>
                  <c:y val="-4.81595728369005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8716387876562612E-2"/>
                  <c:y val="0.2038991260113104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7.1694834268640519E-3"/>
                  <c:y val="-1.37432420928699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1509229830693592E-2"/>
                  <c:y val="0.1603665521191297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8641332519934321E-2"/>
                  <c:y val="0.1993127147766325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2016 год (отчет)</c:v>
                </c:pt>
                <c:pt idx="1">
                  <c:v>2017 год (оценка)</c:v>
                </c:pt>
                <c:pt idx="2">
                  <c:v>2018 год (проект)</c:v>
                </c:pt>
                <c:pt idx="3">
                  <c:v>2019 год (проект)</c:v>
                </c:pt>
                <c:pt idx="4">
                  <c:v>2020 год (проект)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756.10000000000036</c:v>
                </c:pt>
                <c:pt idx="1">
                  <c:v>-293.90000000000146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00024616"/>
        <c:axId val="200025008"/>
        <c:axId val="0"/>
      </c:bar3DChart>
      <c:catAx>
        <c:axId val="2000246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00025008"/>
        <c:crosses val="autoZero"/>
        <c:auto val="1"/>
        <c:lblAlgn val="ctr"/>
        <c:lblOffset val="450"/>
        <c:noMultiLvlLbl val="0"/>
      </c:catAx>
      <c:valAx>
        <c:axId val="200025008"/>
        <c:scaling>
          <c:orientation val="minMax"/>
          <c:max val="15000"/>
          <c:min val="-10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002461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8.9459193540657261E-2"/>
          <c:y val="0.91731410074598208"/>
          <c:w val="0.86878794286052663"/>
          <c:h val="6.798845684598194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5901698590531262E-2"/>
          <c:y val="2.5669308382104159E-2"/>
          <c:w val="0.72537049421045063"/>
          <c:h val="0.83008498066165759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Дотации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8.8925693597071264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7.4104744664225787E-3"/>
                  <c:y val="8.698733409620495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8.8925693597071264E-3"/>
                  <c:y val="-2.899577803206799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aseline="0">
                    <a:solidFill>
                      <a:srgbClr val="FF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2017 (тыс.руб.)</c:v>
                </c:pt>
                <c:pt idx="1">
                  <c:v>2018 (тыс.руб.)</c:v>
                </c:pt>
                <c:pt idx="2">
                  <c:v>2019 (тыс.руб.)</c:v>
                </c:pt>
                <c:pt idx="3">
                  <c:v>2020 (тыс.руб.)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 formatCode="General">
                  <c:v>1535.9</c:v>
                </c:pt>
                <c:pt idx="1">
                  <c:v>1724.6</c:v>
                </c:pt>
                <c:pt idx="2" formatCode="General">
                  <c:v>105.4</c:v>
                </c:pt>
                <c:pt idx="3" formatCode="General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Субсидии</c:v>
                </c:pt>
              </c:strCache>
            </c:strRef>
          </c:tx>
          <c:invertIfNegative val="0"/>
          <c:dLbls>
            <c:dLbl>
              <c:idx val="3"/>
              <c:layout>
                <c:manualLayout>
                  <c:x val="1.3338854039560581E-2"/>
                  <c:y val="-8.698733409620396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aseline="0">
                    <a:solidFill>
                      <a:srgbClr val="FF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2017 (тыс.руб.)</c:v>
                </c:pt>
                <c:pt idx="1">
                  <c:v>2018 (тыс.руб.)</c:v>
                </c:pt>
                <c:pt idx="2">
                  <c:v>2019 (тыс.руб.)</c:v>
                </c:pt>
                <c:pt idx="3">
                  <c:v>2020 (тыс.руб.)</c:v>
                </c:pt>
              </c:strCache>
            </c:strRef>
          </c:cat>
          <c:val>
            <c:numRef>
              <c:f>Лист1!$C$2:$C$5</c:f>
              <c:numCache>
                <c:formatCode>0.0</c:formatCode>
                <c:ptCount val="4"/>
                <c:pt idx="0">
                  <c:v>3038</c:v>
                </c:pt>
                <c:pt idx="1">
                  <c:v>1188</c:v>
                </c:pt>
                <c:pt idx="2">
                  <c:v>1188</c:v>
                </c:pt>
                <c:pt idx="3">
                  <c:v>1188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Субвенции</c:v>
                </c:pt>
              </c:strCache>
            </c:strRef>
          </c:tx>
          <c:invertIfNegative val="0"/>
          <c:dLbls>
            <c:dLbl>
              <c:idx val="2"/>
              <c:layout>
                <c:manualLayout>
                  <c:x val="1.6303043826129498E-2"/>
                  <c:y val="-2.899577803206849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7.4104744664224981E-3"/>
                  <c:y val="5.3158312302765557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aseline="0">
                    <a:solidFill>
                      <a:srgbClr val="FF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2017 (тыс.руб.)</c:v>
                </c:pt>
                <c:pt idx="1">
                  <c:v>2018 (тыс.руб.)</c:v>
                </c:pt>
                <c:pt idx="2">
                  <c:v>2019 (тыс.руб.)</c:v>
                </c:pt>
                <c:pt idx="3">
                  <c:v>2020 (тыс.руб.)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323.3</c:v>
                </c:pt>
                <c:pt idx="1">
                  <c:v>339.7</c:v>
                </c:pt>
                <c:pt idx="2">
                  <c:v>341.8</c:v>
                </c:pt>
                <c:pt idx="3">
                  <c:v>348.9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Иные межбюджетные трансферты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8.6736537766534168E-3"/>
                  <c:y val="-3.03364553606684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0119262739428982E-2"/>
                  <c:y val="-3.9670749317797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7.2280448138778465E-3"/>
                  <c:y val="-3.50036023392328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4456089627755695E-3"/>
                  <c:y val="-3.73371758285150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aseline="0">
                    <a:solidFill>
                      <a:srgbClr val="FF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2017 (тыс.руб.)</c:v>
                </c:pt>
                <c:pt idx="1">
                  <c:v>2018 (тыс.руб.)</c:v>
                </c:pt>
                <c:pt idx="2">
                  <c:v>2019 (тыс.руб.)</c:v>
                </c:pt>
                <c:pt idx="3">
                  <c:v>2020 (тыс.руб.)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10.8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3"/>
        <c:gapDepth val="101"/>
        <c:shape val="cylinder"/>
        <c:axId val="260974920"/>
        <c:axId val="261779256"/>
        <c:axId val="0"/>
      </c:bar3DChart>
      <c:catAx>
        <c:axId val="2609749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bg1"/>
            </a:solidFill>
          </a:ln>
        </c:spPr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ru-RU"/>
          </a:p>
        </c:txPr>
        <c:crossAx val="261779256"/>
        <c:crosses val="autoZero"/>
        <c:auto val="1"/>
        <c:lblAlgn val="ctr"/>
        <c:lblOffset val="100"/>
        <c:noMultiLvlLbl val="0"/>
      </c:catAx>
      <c:valAx>
        <c:axId val="261779256"/>
        <c:scaling>
          <c:orientation val="minMax"/>
        </c:scaling>
        <c:delete val="1"/>
        <c:axPos val="l"/>
        <c:majorGridlines>
          <c:spPr>
            <a:ln>
              <a:solidFill>
                <a:sysClr val="windowText" lastClr="000000"/>
              </a:solidFill>
            </a:ln>
          </c:spPr>
        </c:majorGridlines>
        <c:numFmt formatCode="General" sourceLinked="1"/>
        <c:majorTickMark val="out"/>
        <c:minorTickMark val="none"/>
        <c:tickLblPos val="none"/>
        <c:crossAx val="260974920"/>
        <c:crosses val="autoZero"/>
        <c:crossBetween val="between"/>
      </c:valAx>
      <c:spPr>
        <a:noFill/>
        <a:ln w="25375">
          <a:noFill/>
        </a:ln>
      </c:spPr>
    </c:plotArea>
    <c:legend>
      <c:legendPos val="r"/>
      <c:layout>
        <c:manualLayout>
          <c:xMode val="edge"/>
          <c:yMode val="edge"/>
          <c:x val="0.76692765410106234"/>
          <c:y val="0.12626764029967488"/>
          <c:w val="0.23307234589893841"/>
          <c:h val="0.60869665878212864"/>
        </c:manualLayout>
      </c:layout>
      <c:overlay val="0"/>
      <c:txPr>
        <a:bodyPr/>
        <a:lstStyle/>
        <a:p>
          <a:pPr>
            <a:defRPr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3">
        <a:lumMod val="40000"/>
        <a:lumOff val="60000"/>
      </a:schemeClr>
    </a:solidFill>
  </c:spPr>
  <c:txPr>
    <a:bodyPr/>
    <a:lstStyle/>
    <a:p>
      <a:pPr>
        <a:defRPr sz="1798" baseline="0">
          <a:solidFill>
            <a:schemeClr val="tx1"/>
          </a:solidFill>
        </a:defRPr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2"/>
    </mc:Choice>
    <mc:Fallback>
      <c:style val="3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80789695082283E-2"/>
          <c:y val="0"/>
          <c:w val="0.9337104451364967"/>
          <c:h val="0.7495330922042607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effectLst>
              <a:outerShdw blurRad="57150" dist="38100" dir="5400000" algn="ctr" rotWithShape="0">
                <a:schemeClr val="accent6">
                  <a:shade val="9000"/>
                  <a:alpha val="48000"/>
                  <a:satMod val="105000"/>
                </a:schemeClr>
              </a:outerShdw>
            </a:effectLst>
            <a:scene3d>
              <a:camera prst="orthographicFront">
                <a:rot lat="0" lon="0" rev="0"/>
              </a:camera>
              <a:lightRig rig="glow" dir="tl">
                <a:rot lat="0" lon="0" rev="900000"/>
              </a:lightRig>
            </a:scene3d>
            <a:sp3d prstMaterial="powder">
              <a:bevelT w="25400" h="38100"/>
            </a:sp3d>
          </c:spPr>
          <c:explosion val="25"/>
          <c:dPt>
            <c:idx val="1"/>
            <c:bubble3D val="0"/>
            <c:spPr>
              <a:solidFill>
                <a:schemeClr val="accent4">
                  <a:lumMod val="75000"/>
                </a:schemeClr>
              </a:solidFill>
              <a:effectLst>
                <a:outerShdw blurRad="57150" dist="38100" dir="5400000" algn="ctr" rotWithShape="0">
                  <a:schemeClr val="accent6">
                    <a:shade val="9000"/>
                    <a:alpha val="48000"/>
                    <a:satMod val="105000"/>
                  </a:schemeClr>
                </a:outerShdw>
              </a:effectLst>
              <a:scene3d>
                <a:camera prst="orthographicFront">
                  <a:rot lat="0" lon="0" rev="0"/>
                </a:camera>
                <a:lightRig rig="glow" dir="tl">
                  <a:rot lat="0" lon="0" rev="900000"/>
                </a:lightRig>
              </a:scene3d>
              <a:sp3d prstMaterial="powder">
                <a:bevelT w="25400" h="38100"/>
              </a:sp3d>
            </c:spPr>
          </c:dPt>
          <c:dPt>
            <c:idx val="2"/>
            <c:bubble3D val="0"/>
            <c:spPr>
              <a:solidFill>
                <a:schemeClr val="accent3">
                  <a:lumMod val="75000"/>
                </a:schemeClr>
              </a:solidFill>
              <a:effectLst>
                <a:outerShdw blurRad="57150" dist="38100" dir="5400000" algn="ctr" rotWithShape="0">
                  <a:schemeClr val="accent6">
                    <a:shade val="9000"/>
                    <a:alpha val="48000"/>
                    <a:satMod val="105000"/>
                  </a:schemeClr>
                </a:outerShdw>
              </a:effectLst>
              <a:scene3d>
                <a:camera prst="orthographicFront">
                  <a:rot lat="0" lon="0" rev="0"/>
                </a:camera>
                <a:lightRig rig="glow" dir="tl">
                  <a:rot lat="0" lon="0" rev="900000"/>
                </a:lightRig>
              </a:scene3d>
              <a:sp3d prstMaterial="powder">
                <a:bevelT w="25400" h="38100"/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0.62023108089109291</c:v>
                </c:pt>
                <c:pt idx="1">
                  <c:v>0.17193031786403548</c:v>
                </c:pt>
                <c:pt idx="2">
                  <c:v>0.20783860124487161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egendEntry>
        <c:idx val="1"/>
        <c:txPr>
          <a:bodyPr/>
          <a:lstStyle/>
          <a:p>
            <a:pPr>
              <a:defRPr baseline="0">
                <a:solidFill>
                  <a:schemeClr val="bg1"/>
                </a:solidFill>
              </a:defRPr>
            </a:pPr>
            <a:endParaRPr lang="ru-RU"/>
          </a:p>
        </c:txPr>
      </c:legendEntry>
      <c:layout>
        <c:manualLayout>
          <c:xMode val="edge"/>
          <c:yMode val="edge"/>
          <c:x val="6.4940749854917532E-2"/>
          <c:y val="0.68648585445544863"/>
          <c:w val="0.88205038290877902"/>
          <c:h val="0.27168437295688946"/>
        </c:manualLayout>
      </c:layout>
      <c:overlay val="0"/>
      <c:txPr>
        <a:bodyPr/>
        <a:lstStyle/>
        <a:p>
          <a:pPr>
            <a:defRPr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7.4101519081141501E-3"/>
                  <c:y val="-8.698802921427892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8.8925693597071351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6303043826129498E-2"/>
                  <c:y val="8.698505096407550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8.8925693597071351E-3"/>
                  <c:y val="-2.899577803206799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2.9640607632456482E-2"/>
                  <c:y val="1.19168440743821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>
                <a:softEdge rad="0"/>
              </a:effectLst>
            </c:spPr>
            <c:txPr>
              <a:bodyPr/>
              <a:lstStyle/>
              <a:p>
                <a:pPr>
                  <a:defRPr sz="1400" b="1" kern="1200" baseline="0">
                    <a:solidFill>
                      <a:schemeClr val="bg1"/>
                    </a:solidFill>
                    <a:latin typeface="Georgia" panose="02040502050405020303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2016 год (отчет)</c:v>
                </c:pt>
                <c:pt idx="1">
                  <c:v>2017 год (оценка)</c:v>
                </c:pt>
                <c:pt idx="2">
                  <c:v>2018 год (проет)</c:v>
                </c:pt>
                <c:pt idx="3">
                  <c:v>2019 год (проет)</c:v>
                </c:pt>
                <c:pt idx="4">
                  <c:v>2020 год (проет)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9523.5</c:v>
                </c:pt>
                <c:pt idx="1">
                  <c:v>8848</c:v>
                </c:pt>
                <c:pt idx="2">
                  <c:v>9705.5</c:v>
                </c:pt>
                <c:pt idx="3">
                  <c:v>10238</c:v>
                </c:pt>
                <c:pt idx="4">
                  <c:v>11240.3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Неналоговые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50800" dir="5400000" algn="ctr" rotWithShape="0">
                <a:schemeClr val="accent6">
                  <a:lumMod val="75000"/>
                </a:schemeClr>
              </a:outerShdw>
            </a:effectLst>
          </c:spPr>
          <c:invertIfNegative val="0"/>
          <c:dLbls>
            <c:dLbl>
              <c:idx val="0"/>
              <c:layout>
                <c:manualLayout>
                  <c:x val="5.9281215264912895E-2"/>
                  <c:y val="-1.66835817041349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7.7065579844386917E-2"/>
                  <c:y val="-7.150106444629279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6.817339755464992E-2"/>
                  <c:y val="-8.7389180351533911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6.9656011412800894E-2"/>
                  <c:y val="5.601479715467147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6.9655427936272787E-2"/>
                  <c:y val="9.533475259505631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rgbClr val="FF0000"/>
              </a:solidFill>
            </c:spPr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  <a:latin typeface="Georgia" panose="02040502050405020303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2016 год (отчет)</c:v>
                </c:pt>
                <c:pt idx="1">
                  <c:v>2017 год (оценка)</c:v>
                </c:pt>
                <c:pt idx="2">
                  <c:v>2018 год (проет)</c:v>
                </c:pt>
                <c:pt idx="3">
                  <c:v>2019 год (проет)</c:v>
                </c:pt>
                <c:pt idx="4">
                  <c:v>2020 год (проет)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3511.4</c:v>
                </c:pt>
                <c:pt idx="1">
                  <c:v>3636.8</c:v>
                </c:pt>
                <c:pt idx="2">
                  <c:v>2690.4</c:v>
                </c:pt>
                <c:pt idx="3">
                  <c:v>4046.6</c:v>
                </c:pt>
                <c:pt idx="4">
                  <c:v>3565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Безвозмездные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7.4101519081141501E-3"/>
                  <c:y val="5.799201947618561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3338273434605421E-2"/>
                  <c:y val="-2.899600973809296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6303043826129498E-2"/>
                  <c:y val="-2.899577803206849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7.4104744664224998E-3"/>
                  <c:y val="5.3158312302765619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  <a:latin typeface="Georgia" panose="02040502050405020303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2016 год (отчет)</c:v>
                </c:pt>
                <c:pt idx="1">
                  <c:v>2017 год (оценка)</c:v>
                </c:pt>
                <c:pt idx="2">
                  <c:v>2018 год (проет)</c:v>
                </c:pt>
                <c:pt idx="3">
                  <c:v>2019 год (проет)</c:v>
                </c:pt>
                <c:pt idx="4">
                  <c:v>2020 год (проет)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2537.5</c:v>
                </c:pt>
                <c:pt idx="1">
                  <c:v>4908</c:v>
                </c:pt>
                <c:pt idx="2" formatCode="0.0">
                  <c:v>3252.3</c:v>
                </c:pt>
                <c:pt idx="3" formatCode="0.0">
                  <c:v>1635.2</c:v>
                </c:pt>
                <c:pt idx="4" formatCode="0.0">
                  <c:v>1536.9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3"/>
        <c:gapDepth val="101"/>
        <c:shape val="box"/>
        <c:axId val="200153976"/>
        <c:axId val="200154368"/>
        <c:axId val="0"/>
      </c:bar3DChart>
      <c:catAx>
        <c:axId val="2001539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bg1"/>
            </a:solidFill>
          </a:ln>
        </c:spPr>
        <c:txPr>
          <a:bodyPr/>
          <a:lstStyle/>
          <a:p>
            <a:pPr>
              <a:defRPr sz="1600" b="1">
                <a:solidFill>
                  <a:schemeClr val="bg1"/>
                </a:solidFill>
                <a:latin typeface="Georgia" panose="02040502050405020303" pitchFamily="18" charset="0"/>
              </a:defRPr>
            </a:pPr>
            <a:endParaRPr lang="ru-RU"/>
          </a:p>
        </c:txPr>
        <c:crossAx val="200154368"/>
        <c:crosses val="autoZero"/>
        <c:auto val="1"/>
        <c:lblAlgn val="ctr"/>
        <c:lblOffset val="100"/>
        <c:noMultiLvlLbl val="0"/>
      </c:catAx>
      <c:valAx>
        <c:axId val="200154368"/>
        <c:scaling>
          <c:orientation val="minMax"/>
        </c:scaling>
        <c:delete val="1"/>
        <c:axPos val="l"/>
        <c:majorGridlines>
          <c:spPr>
            <a:ln>
              <a:solidFill>
                <a:sysClr val="windowText" lastClr="000000"/>
              </a:solidFill>
            </a:ln>
          </c:spPr>
        </c:majorGridlines>
        <c:numFmt formatCode="General" sourceLinked="1"/>
        <c:majorTickMark val="out"/>
        <c:minorTickMark val="none"/>
        <c:tickLblPos val="none"/>
        <c:crossAx val="200153976"/>
        <c:crosses val="autoZero"/>
        <c:crossBetween val="between"/>
      </c:valAx>
      <c:spPr>
        <a:noFill/>
        <a:ln w="25395">
          <a:noFill/>
        </a:ln>
      </c:spPr>
    </c:plotArea>
    <c:legend>
      <c:legendPos val="r"/>
      <c:layout>
        <c:manualLayout>
          <c:xMode val="edge"/>
          <c:yMode val="edge"/>
          <c:x val="0.78638743455497384"/>
          <c:y val="0.39549180327869088"/>
          <c:w val="0.20438237550798929"/>
          <c:h val="0.17158904265892388"/>
        </c:manualLayout>
      </c:layout>
      <c:overlay val="0"/>
      <c:txPr>
        <a:bodyPr/>
        <a:lstStyle/>
        <a:p>
          <a:pPr>
            <a:defRPr sz="1600">
              <a:solidFill>
                <a:schemeClr val="bg1"/>
              </a:solidFill>
              <a:latin typeface="Georgia" panose="02040502050405020303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3">
        <a:lumMod val="40000"/>
        <a:lumOff val="60000"/>
      </a:schemeClr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НДФЛ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2016 год (отчет)</c:v>
                </c:pt>
                <c:pt idx="1">
                  <c:v>2017 год (оценка)</c:v>
                </c:pt>
                <c:pt idx="2">
                  <c:v>2018 год (проект)</c:v>
                </c:pt>
                <c:pt idx="3">
                  <c:v>2019 год (проект)</c:v>
                </c:pt>
                <c:pt idx="4">
                  <c:v>2020 год (проект)</c:v>
                </c:pt>
              </c:strCache>
            </c:strRef>
          </c:cat>
          <c:val>
            <c:numRef>
              <c:f>Лист1!$B$2:$B$6</c:f>
              <c:numCache>
                <c:formatCode>0.0</c:formatCode>
                <c:ptCount val="5"/>
                <c:pt idx="0" formatCode="General">
                  <c:v>4108.6000000000004</c:v>
                </c:pt>
                <c:pt idx="1">
                  <c:v>3874</c:v>
                </c:pt>
                <c:pt idx="2" formatCode="General">
                  <c:v>4214.3</c:v>
                </c:pt>
                <c:pt idx="3" formatCode="General">
                  <c:v>4383</c:v>
                </c:pt>
                <c:pt idx="4">
                  <c:v>5189.8999999999996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Акцизы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2016 год (отчет)</c:v>
                </c:pt>
                <c:pt idx="1">
                  <c:v>2017 год (оценка)</c:v>
                </c:pt>
                <c:pt idx="2">
                  <c:v>2018 год (проект)</c:v>
                </c:pt>
                <c:pt idx="3">
                  <c:v>2019 год (проект)</c:v>
                </c:pt>
                <c:pt idx="4">
                  <c:v>2020 год (проект)</c:v>
                </c:pt>
              </c:strCache>
            </c:strRef>
          </c:cat>
          <c:val>
            <c:numRef>
              <c:f>Лист1!$C$2:$C$6</c:f>
              <c:numCache>
                <c:formatCode>0.0</c:formatCode>
                <c:ptCount val="5"/>
                <c:pt idx="0" formatCode="General">
                  <c:v>3412.1</c:v>
                </c:pt>
                <c:pt idx="1">
                  <c:v>2453.1999999999998</c:v>
                </c:pt>
                <c:pt idx="2">
                  <c:v>2445.9</c:v>
                </c:pt>
                <c:pt idx="3">
                  <c:v>2741.7</c:v>
                </c:pt>
                <c:pt idx="4">
                  <c:v>2783.1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Налог на имущество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2016 год (отчет)</c:v>
                </c:pt>
                <c:pt idx="1">
                  <c:v>2017 год (оценка)</c:v>
                </c:pt>
                <c:pt idx="2">
                  <c:v>2018 год (проект)</c:v>
                </c:pt>
                <c:pt idx="3">
                  <c:v>2019 год (проект)</c:v>
                </c:pt>
                <c:pt idx="4">
                  <c:v>2020 год (проект)</c:v>
                </c:pt>
              </c:strCache>
            </c:strRef>
          </c:cat>
          <c:val>
            <c:numRef>
              <c:f>Лист1!$D$2:$D$6</c:f>
              <c:numCache>
                <c:formatCode>0.0</c:formatCode>
                <c:ptCount val="5"/>
                <c:pt idx="0" formatCode="General">
                  <c:v>265.89999999999998</c:v>
                </c:pt>
                <c:pt idx="1">
                  <c:v>300</c:v>
                </c:pt>
                <c:pt idx="2">
                  <c:v>280</c:v>
                </c:pt>
                <c:pt idx="3">
                  <c:v>291</c:v>
                </c:pt>
                <c:pt idx="4">
                  <c:v>306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Земельный налог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2016 год (отчет)</c:v>
                </c:pt>
                <c:pt idx="1">
                  <c:v>2017 год (оценка)</c:v>
                </c:pt>
                <c:pt idx="2">
                  <c:v>2018 год (проект)</c:v>
                </c:pt>
                <c:pt idx="3">
                  <c:v>2019 год (проект)</c:v>
                </c:pt>
                <c:pt idx="4">
                  <c:v>2020 год (проект)</c:v>
                </c:pt>
              </c:strCache>
            </c:strRef>
          </c:cat>
          <c:val>
            <c:numRef>
              <c:f>Лист1!$E$2:$E$6</c:f>
              <c:numCache>
                <c:formatCode>0.0</c:formatCode>
                <c:ptCount val="5"/>
                <c:pt idx="0" formatCode="General">
                  <c:v>1713.9</c:v>
                </c:pt>
                <c:pt idx="1">
                  <c:v>2200</c:v>
                </c:pt>
                <c:pt idx="2">
                  <c:v>2738</c:v>
                </c:pt>
                <c:pt idx="3">
                  <c:v>2795</c:v>
                </c:pt>
                <c:pt idx="4">
                  <c:v>2934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Единый с/х налог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2016 год (отчет)</c:v>
                </c:pt>
                <c:pt idx="1">
                  <c:v>2017 год (оценка)</c:v>
                </c:pt>
                <c:pt idx="2">
                  <c:v>2018 год (проект)</c:v>
                </c:pt>
                <c:pt idx="3">
                  <c:v>2019 год (проект)</c:v>
                </c:pt>
                <c:pt idx="4">
                  <c:v>2020 год (проект)</c:v>
                </c:pt>
              </c:strCache>
            </c:str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 formatCode="0.0">
                  <c:v>0</c:v>
                </c:pt>
                <c:pt idx="3" formatCode="0.0">
                  <c:v>0</c:v>
                </c:pt>
                <c:pt idx="4" formatCode="0.0">
                  <c:v>0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Госпошлина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2016 год (отчет)</c:v>
                </c:pt>
                <c:pt idx="1">
                  <c:v>2017 год (оценка)</c:v>
                </c:pt>
                <c:pt idx="2">
                  <c:v>2018 год (проект)</c:v>
                </c:pt>
                <c:pt idx="3">
                  <c:v>2019 год (проект)</c:v>
                </c:pt>
                <c:pt idx="4">
                  <c:v>2020 год (проект)</c:v>
                </c:pt>
              </c:strCache>
            </c:strRef>
          </c:cat>
          <c:val>
            <c:numRef>
              <c:f>Лист1!$G$2:$G$6</c:f>
              <c:numCache>
                <c:formatCode>0.0</c:formatCode>
                <c:ptCount val="5"/>
                <c:pt idx="0" formatCode="General">
                  <c:v>23</c:v>
                </c:pt>
                <c:pt idx="1">
                  <c:v>20.8</c:v>
                </c:pt>
                <c:pt idx="2">
                  <c:v>27.3</c:v>
                </c:pt>
                <c:pt idx="3">
                  <c:v>27.3</c:v>
                </c:pt>
                <c:pt idx="4">
                  <c:v>27.3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5"/>
        <c:gapDepth val="95"/>
        <c:shape val="cylinder"/>
        <c:axId val="200155152"/>
        <c:axId val="200155544"/>
        <c:axId val="0"/>
      </c:bar3DChart>
      <c:catAx>
        <c:axId val="200155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00155544"/>
        <c:crosses val="autoZero"/>
        <c:auto val="1"/>
        <c:lblAlgn val="ctr"/>
        <c:lblOffset val="100"/>
        <c:noMultiLvlLbl val="0"/>
      </c:catAx>
      <c:valAx>
        <c:axId val="200155544"/>
        <c:scaling>
          <c:orientation val="minMax"/>
          <c:max val="6000"/>
          <c:min val="0"/>
        </c:scaling>
        <c:delete val="1"/>
        <c:axPos val="l"/>
        <c:majorGridlines/>
        <c:numFmt formatCode="General" sourceLinked="1"/>
        <c:majorTickMark val="none"/>
        <c:minorTickMark val="none"/>
        <c:tickLblPos val="none"/>
        <c:crossAx val="200155152"/>
        <c:crosses val="autoZero"/>
        <c:crossBetween val="between"/>
        <c:majorUnit val="300"/>
        <c:minorUnit val="10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702781171644447E-2"/>
          <c:y val="4.876135709225294E-2"/>
          <c:w val="0.88841722892696651"/>
          <c:h val="0.8786944470913833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 от аренды земельных участков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5.7357946215182871E-3"/>
                  <c:y val="0.6924335768056376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7.1697432768978563E-3"/>
                  <c:y val="0.6461310275967504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4.3018459661387119E-3"/>
                  <c:y val="0.6692823022011942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867897310759144E-3"/>
                  <c:y val="0.6566543342351340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5.7357946215183921E-3"/>
                  <c:y val="0.6566543342351340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2700000"/>
              <a:lstStyle/>
              <a:p>
                <a:pPr>
                  <a:defRPr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2016 год (отчет)</c:v>
                </c:pt>
                <c:pt idx="1">
                  <c:v>2017 год (оценка)</c:v>
                </c:pt>
                <c:pt idx="2">
                  <c:v>2018 год (проект)</c:v>
                </c:pt>
                <c:pt idx="3">
                  <c:v>2019 год (проект)</c:v>
                </c:pt>
                <c:pt idx="4">
                  <c:v>2020 год (проект)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1768.9</c:v>
                </c:pt>
                <c:pt idx="1">
                  <c:v>1190.4000000000001</c:v>
                </c:pt>
                <c:pt idx="2">
                  <c:v>1972</c:v>
                </c:pt>
                <c:pt idx="3">
                  <c:v>2270.3000000000002</c:v>
                </c:pt>
                <c:pt idx="4">
                  <c:v>2311.3000000000002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доходы от сдачи в аренду имущества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8.6391175227008444E-3"/>
                  <c:y val="0.3749764857330795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4448065905976854E-2"/>
                  <c:y val="0.4790663073017595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5720247087974197E-2"/>
                  <c:y val="0.5044734394031792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5.7357503826672221E-3"/>
                  <c:y val="0.4903460500738868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1311929878425503E-2"/>
                  <c:y val="0.439366941756204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2016 год (отчет)</c:v>
                </c:pt>
                <c:pt idx="1">
                  <c:v>2017 год (оценка)</c:v>
                </c:pt>
                <c:pt idx="2">
                  <c:v>2018 год (проект)</c:v>
                </c:pt>
                <c:pt idx="3">
                  <c:v>2019 год (проект)</c:v>
                </c:pt>
                <c:pt idx="4">
                  <c:v>2020 год (проект)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499</c:v>
                </c:pt>
                <c:pt idx="1">
                  <c:v>415.2</c:v>
                </c:pt>
                <c:pt idx="2" formatCode="0.0">
                  <c:v>416.7</c:v>
                </c:pt>
                <c:pt idx="3" formatCode="0.0">
                  <c:v>405.5</c:v>
                </c:pt>
                <c:pt idx="4" formatCode="0.0">
                  <c:v>405.5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доходы от продажи имущества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2016 год (отчет)</c:v>
                </c:pt>
                <c:pt idx="1">
                  <c:v>2017 год (оценка)</c:v>
                </c:pt>
                <c:pt idx="2">
                  <c:v>2018 год (проект)</c:v>
                </c:pt>
                <c:pt idx="3">
                  <c:v>2019 год (проект)</c:v>
                </c:pt>
                <c:pt idx="4">
                  <c:v>2020 год (проект)</c:v>
                </c:pt>
              </c:strCache>
            </c:strRef>
          </c:cat>
          <c:val>
            <c:numRef>
              <c:f>Лист1!$D$2:$D$6</c:f>
              <c:numCache>
                <c:formatCode>0.0</c:formatCode>
                <c:ptCount val="5"/>
                <c:pt idx="0" formatCode="General">
                  <c:v>89.4</c:v>
                </c:pt>
                <c:pt idx="1">
                  <c:v>0</c:v>
                </c:pt>
                <c:pt idx="2">
                  <c:v>12.7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доходы от продажи земельных участков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2016 год (отчет)</c:v>
                </c:pt>
                <c:pt idx="1">
                  <c:v>2017 год (оценка)</c:v>
                </c:pt>
                <c:pt idx="2">
                  <c:v>2018 год (проект)</c:v>
                </c:pt>
                <c:pt idx="3">
                  <c:v>2019 год (проект)</c:v>
                </c:pt>
                <c:pt idx="4">
                  <c:v>2020 год (проект)</c:v>
                </c:pt>
              </c:strCache>
            </c:strRef>
          </c:cat>
          <c:val>
            <c:numRef>
              <c:f>Лист1!$E$2:$E$6</c:f>
              <c:numCache>
                <c:formatCode>0.0</c:formatCode>
                <c:ptCount val="5"/>
                <c:pt idx="0" formatCode="General">
                  <c:v>1142.7</c:v>
                </c:pt>
                <c:pt idx="1">
                  <c:v>1986.6</c:v>
                </c:pt>
                <c:pt idx="2">
                  <c:v>289</c:v>
                </c:pt>
                <c:pt idx="3">
                  <c:v>1370.8</c:v>
                </c:pt>
                <c:pt idx="4">
                  <c:v>848.2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Прочие доходы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2016 год (отчет)</c:v>
                </c:pt>
                <c:pt idx="1">
                  <c:v>2017 год (оценка)</c:v>
                </c:pt>
                <c:pt idx="2">
                  <c:v>2018 год (проект)</c:v>
                </c:pt>
                <c:pt idx="3">
                  <c:v>2019 год (проект)</c:v>
                </c:pt>
                <c:pt idx="4">
                  <c:v>2020 год (проект)</c:v>
                </c:pt>
              </c:strCache>
            </c:strRef>
          </c:cat>
          <c:val>
            <c:numRef>
              <c:f>Лист1!$F$2:$F$6</c:f>
              <c:numCache>
                <c:formatCode>0.0</c:formatCode>
                <c:ptCount val="5"/>
                <c:pt idx="0" formatCode="General">
                  <c:v>11.4</c:v>
                </c:pt>
                <c:pt idx="1">
                  <c:v>1.8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полученные штрафы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2016 год (отчет)</c:v>
                </c:pt>
                <c:pt idx="1">
                  <c:v>2017 год (оценка)</c:v>
                </c:pt>
                <c:pt idx="2">
                  <c:v>2018 год (проект)</c:v>
                </c:pt>
                <c:pt idx="3">
                  <c:v>2019 год (проект)</c:v>
                </c:pt>
                <c:pt idx="4">
                  <c:v>2020 год (проект)</c:v>
                </c:pt>
              </c:strCache>
            </c:strRef>
          </c:cat>
          <c:val>
            <c:numRef>
              <c:f>Лист1!$G$2:$G$6</c:f>
              <c:numCache>
                <c:formatCode>0.0</c:formatCode>
                <c:ptCount val="5"/>
                <c:pt idx="0" formatCode="General">
                  <c:v>0</c:v>
                </c:pt>
                <c:pt idx="1">
                  <c:v>42.8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00156720"/>
        <c:axId val="254461408"/>
        <c:axId val="0"/>
      </c:bar3DChart>
      <c:catAx>
        <c:axId val="2001567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54461408"/>
        <c:crosses val="autoZero"/>
        <c:auto val="1"/>
        <c:lblAlgn val="ctr"/>
        <c:lblOffset val="100"/>
        <c:noMultiLvlLbl val="0"/>
      </c:catAx>
      <c:valAx>
        <c:axId val="254461408"/>
        <c:scaling>
          <c:orientation val="minMax"/>
          <c:max val="25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0156720"/>
        <c:crosses val="autoZero"/>
        <c:crossBetween val="between"/>
        <c:majorUnit val="50"/>
        <c:minorUnit val="10"/>
      </c:valAx>
    </c:plotArea>
    <c:legend>
      <c:legendPos val="r"/>
      <c:layout>
        <c:manualLayout>
          <c:xMode val="edge"/>
          <c:yMode val="edge"/>
          <c:x val="0.36541504490560239"/>
          <c:y val="0.11859077466253588"/>
          <c:w val="0.3811758446719718"/>
          <c:h val="0.28615903450733093"/>
        </c:manualLayout>
      </c:layout>
      <c:overlay val="0"/>
      <c:spPr>
        <a:solidFill>
          <a:schemeClr val="accent3">
            <a:lumMod val="40000"/>
            <a:lumOff val="60000"/>
          </a:schemeClr>
        </a:solidFill>
      </c:spPr>
      <c:txPr>
        <a:bodyPr/>
        <a:lstStyle/>
        <a:p>
          <a:pPr>
            <a:defRPr sz="1100" kern="1000" spc="-100" baseline="0">
              <a:solidFill>
                <a:schemeClr val="bg1"/>
              </a:solidFill>
              <a:latin typeface="+mn-lt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799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Дотации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-1.5990074000575031E-3"/>
                  <c:y val="-8.158426866182611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6495715875522313E-4"/>
                  <c:y val="-1.708455881377706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2865524656730401E-3"/>
                  <c:y val="-2.17219968258827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4.4668811374265526E-3"/>
                  <c:y val="-5.29900630563619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4.1584172277978781E-2"/>
                  <c:y val="7.66291722761854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2016 год (отчет)</c:v>
                </c:pt>
                <c:pt idx="1">
                  <c:v>2017 год (оценка)</c:v>
                </c:pt>
                <c:pt idx="2">
                  <c:v>2018 год (проект)</c:v>
                </c:pt>
                <c:pt idx="3">
                  <c:v>2019 год (проект)</c:v>
                </c:pt>
                <c:pt idx="4">
                  <c:v>2020 год (проект)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1252.8</c:v>
                </c:pt>
                <c:pt idx="1">
                  <c:v>1535.9</c:v>
                </c:pt>
                <c:pt idx="2" formatCode="0.0">
                  <c:v>1724.6</c:v>
                </c:pt>
                <c:pt idx="3" formatCode="0.0">
                  <c:v>105.4</c:v>
                </c:pt>
                <c:pt idx="4" formatCode="0.0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Субсидии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Lbls>
            <c:dLbl>
              <c:idx val="0"/>
              <c:layout>
                <c:manualLayout>
                  <c:x val="5.764997610105245E-3"/>
                  <c:y val="-3.22052281652270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2905199170387321E-2"/>
                  <c:y val="-9.35573774927621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4368505449594992E-2"/>
                  <c:y val="-2.24675445655140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8.6210805952334525E-3"/>
                  <c:y val="-1.17427669932378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29054249890732E-2"/>
                  <c:y val="-3.339078456688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2016 год (отчет)</c:v>
                </c:pt>
                <c:pt idx="1">
                  <c:v>2017 год (оценка)</c:v>
                </c:pt>
                <c:pt idx="2">
                  <c:v>2018 год (проект)</c:v>
                </c:pt>
                <c:pt idx="3">
                  <c:v>2019 год (проект)</c:v>
                </c:pt>
                <c:pt idx="4">
                  <c:v>2020 год (проект)</c:v>
                </c:pt>
              </c:strCache>
            </c:strRef>
          </c:cat>
          <c:val>
            <c:numRef>
              <c:f>Лист1!$C$2:$C$6</c:f>
              <c:numCache>
                <c:formatCode>0.0</c:formatCode>
                <c:ptCount val="5"/>
                <c:pt idx="0" formatCode="General">
                  <c:v>946.4</c:v>
                </c:pt>
                <c:pt idx="1">
                  <c:v>3038</c:v>
                </c:pt>
                <c:pt idx="2">
                  <c:v>1188</c:v>
                </c:pt>
                <c:pt idx="3">
                  <c:v>1188</c:v>
                </c:pt>
                <c:pt idx="4">
                  <c:v>1188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Субвенции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3194967344151224E-3"/>
                  <c:y val="-3.17068440127819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2016 год (отчет)</c:v>
                </c:pt>
                <c:pt idx="1">
                  <c:v>2017 год (оценка)</c:v>
                </c:pt>
                <c:pt idx="2">
                  <c:v>2018 год (проект)</c:v>
                </c:pt>
                <c:pt idx="3">
                  <c:v>2019 год (проект)</c:v>
                </c:pt>
                <c:pt idx="4">
                  <c:v>2020 год (проект)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327.39999999999998</c:v>
                </c:pt>
                <c:pt idx="1">
                  <c:v>323.3</c:v>
                </c:pt>
                <c:pt idx="2">
                  <c:v>339.7</c:v>
                </c:pt>
                <c:pt idx="3">
                  <c:v>341.8</c:v>
                </c:pt>
                <c:pt idx="4">
                  <c:v>348.9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Возврат остатков прошлых лет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2016 год (отчет)</c:v>
                </c:pt>
                <c:pt idx="1">
                  <c:v>2017 год (оценка)</c:v>
                </c:pt>
                <c:pt idx="2">
                  <c:v>2018 год (проект)</c:v>
                </c:pt>
                <c:pt idx="3">
                  <c:v>2019 год (проект)</c:v>
                </c:pt>
                <c:pt idx="4">
                  <c:v>2020 год (проект)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0.7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Иные межбюджетные трансферты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2016 год (отчет)</c:v>
                </c:pt>
                <c:pt idx="1">
                  <c:v>2017 год (оценка)</c:v>
                </c:pt>
                <c:pt idx="2">
                  <c:v>2018 год (проект)</c:v>
                </c:pt>
                <c:pt idx="3">
                  <c:v>2019 год (проект)</c:v>
                </c:pt>
                <c:pt idx="4">
                  <c:v>2020 год (проект)</c:v>
                </c:pt>
              </c:strCache>
            </c:str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10.199999999999999</c:v>
                </c:pt>
                <c:pt idx="1">
                  <c:v>10.8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57222712"/>
        <c:axId val="257241672"/>
        <c:axId val="0"/>
      </c:bar3DChart>
      <c:catAx>
        <c:axId val="2572227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57241672"/>
        <c:crosses val="autoZero"/>
        <c:auto val="1"/>
        <c:lblAlgn val="ctr"/>
        <c:lblOffset val="100"/>
        <c:noMultiLvlLbl val="0"/>
      </c:catAx>
      <c:valAx>
        <c:axId val="2572416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57222712"/>
        <c:crosses val="autoZero"/>
        <c:crossBetween val="between"/>
      </c:valAx>
      <c:spPr>
        <a:noFill/>
        <a:ln w="25390">
          <a:noFill/>
        </a:ln>
      </c:spPr>
    </c:plotArea>
    <c:legend>
      <c:legendPos val="b"/>
      <c:layout>
        <c:manualLayout>
          <c:xMode val="edge"/>
          <c:yMode val="edge"/>
          <c:x val="0.50868377565282219"/>
          <c:y val="1.5659935359855939E-3"/>
          <c:w val="0.46629239342293699"/>
          <c:h val="0.22396703486863431"/>
        </c:manualLayout>
      </c:layout>
      <c:overlay val="0"/>
      <c:spPr>
        <a:solidFill>
          <a:schemeClr val="bg2"/>
        </a:solidFill>
      </c:spPr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798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800" b="0" dirty="0" err="1" smtClean="0">
                <a:latin typeface="Bookman Old Style" pitchFamily="18" charset="0"/>
              </a:rPr>
              <a:t>Тыс.руб</a:t>
            </a:r>
            <a:r>
              <a:rPr lang="ru-RU" sz="1800" b="0" dirty="0" smtClean="0">
                <a:latin typeface="Bookman Old Style" pitchFamily="18" charset="0"/>
              </a:rPr>
              <a:t>.</a:t>
            </a:r>
            <a:endParaRPr lang="en-US" sz="1800" b="0" dirty="0">
              <a:latin typeface="Bookman Old Style" pitchFamily="18" charset="0"/>
            </a:endParaRPr>
          </a:p>
        </c:rich>
      </c:tx>
      <c:layout>
        <c:manualLayout>
          <c:xMode val="edge"/>
          <c:yMode val="edge"/>
          <c:x val="0.67821547070767163"/>
          <c:y val="1.6836195965366927E-2"/>
        </c:manualLayout>
      </c:layout>
      <c:overlay val="0"/>
    </c:title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9748427672955982E-2"/>
          <c:y val="0.11541212334259032"/>
          <c:w val="0.93081761006289365"/>
          <c:h val="0.7760880944011262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6.2893081761006431E-3"/>
                  <c:y val="5.612065321788976E-3"/>
                </c:manualLayout>
              </c:layout>
              <c:spPr/>
              <c:txPr>
                <a:bodyPr/>
                <a:lstStyle/>
                <a:p>
                  <a:pPr>
                    <a:defRPr sz="1600" baseline="0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5.6603773584905662E-2"/>
                  <c:y val="-5.612065321788976E-3"/>
                </c:manualLayout>
              </c:layout>
              <c:spPr/>
              <c:txPr>
                <a:bodyPr/>
                <a:lstStyle/>
                <a:p>
                  <a:pPr>
                    <a:defRPr sz="1600" baseline="0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9.4339622641509448E-3"/>
                  <c:y val="-2.806032660894488E-3"/>
                </c:manualLayout>
              </c:layout>
              <c:spPr/>
              <c:txPr>
                <a:bodyPr/>
                <a:lstStyle/>
                <a:p>
                  <a:pPr>
                    <a:defRPr sz="1600" baseline="0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8252370107025153E-2"/>
                  <c:y val="-0.10382320845309609"/>
                </c:manualLayout>
              </c:layout>
              <c:spPr/>
              <c:txPr>
                <a:bodyPr/>
                <a:lstStyle/>
                <a:p>
                  <a:pPr>
                    <a:defRPr sz="1600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spPr/>
              <c:txPr>
                <a:bodyPr/>
                <a:lstStyle/>
                <a:p>
                  <a:pPr>
                    <a:defRPr sz="1600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2016 (отчет)</c:v>
                </c:pt>
                <c:pt idx="1">
                  <c:v>2017 (оценка)</c:v>
                </c:pt>
                <c:pt idx="2">
                  <c:v>2018 (проект)</c:v>
                </c:pt>
                <c:pt idx="3">
                  <c:v>2019 (проект)</c:v>
                </c:pt>
                <c:pt idx="4">
                  <c:v>2020 (проект)</c:v>
                </c:pt>
              </c:strCache>
            </c:strRef>
          </c:cat>
          <c:val>
            <c:numRef>
              <c:f>Лист1!$B$2:$B$6</c:f>
              <c:numCache>
                <c:formatCode>0.0</c:formatCode>
                <c:ptCount val="5"/>
                <c:pt idx="0" formatCode="General">
                  <c:v>14816.3</c:v>
                </c:pt>
                <c:pt idx="1">
                  <c:v>17686.7</c:v>
                </c:pt>
                <c:pt idx="2">
                  <c:v>15648.2</c:v>
                </c:pt>
                <c:pt idx="3">
                  <c:v>15919.8</c:v>
                </c:pt>
                <c:pt idx="4">
                  <c:v>16342.2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56546128"/>
        <c:axId val="256542992"/>
        <c:axId val="0"/>
      </c:bar3DChart>
      <c:valAx>
        <c:axId val="256542992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one"/>
        <c:crossAx val="256546128"/>
        <c:crosses val="autoZero"/>
        <c:crossBetween val="between"/>
      </c:valAx>
      <c:catAx>
        <c:axId val="25654612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50" baseline="0"/>
            </a:pPr>
            <a:endParaRPr lang="ru-RU"/>
          </a:p>
        </c:txPr>
        <c:crossAx val="256542992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8151185962865787E-2"/>
          <c:y val="2.2514592395716754E-3"/>
          <c:w val="0.64725612423447065"/>
          <c:h val="0.99774854076042829"/>
        </c:manualLayout>
      </c:layout>
      <c:ofPieChart>
        <c:ofPieType val="pie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 руб.</c:v>
                </c:pt>
              </c:strCache>
            </c:strRef>
          </c:tx>
          <c:dPt>
            <c:idx val="6"/>
            <c:bubble3D val="0"/>
            <c:explosion val="15"/>
          </c:dPt>
          <c:dLbls>
            <c:dLbl>
              <c:idx val="0"/>
              <c:layout>
                <c:manualLayout>
                  <c:x val="6.6358024691358028E-2"/>
                  <c:y val="1.8442395289412338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4.4753086419753133E-2"/>
                  <c:y val="0.15484067219319644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"/>
                  <c:y val="7.7544656377601913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"/>
                  <c:y val="-4.062448160250071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0.10956790123456794"/>
                  <c:y val="-0.12730562028797768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1.8196510158452431E-3"/>
                  <c:y val="-8.6407446356797507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3.0864197530864235E-3"/>
                  <c:y val="-5.8010487419206197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1.6975308641975339E-2"/>
                  <c:y val="-1.124212694316020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3.8580246913580245E-2"/>
                  <c:y val="4.597852902188951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0.16940313016428529"/>
                  <c:y val="0.23225653770585611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Лист1!$A$2:$A$10</c:f>
              <c:strCache>
                <c:ptCount val="9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Социальная политика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Национальная безопасность и правоохранительная деятельность</c:v>
                </c:pt>
                <c:pt idx="6">
                  <c:v>Культура, кинетография</c:v>
                </c:pt>
                <c:pt idx="7">
                  <c:v>Физическая культура, спорт</c:v>
                </c:pt>
                <c:pt idx="8">
                  <c:v>Образование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6422.6</c:v>
                </c:pt>
                <c:pt idx="1">
                  <c:v>193.2</c:v>
                </c:pt>
                <c:pt idx="2">
                  <c:v>244.4</c:v>
                </c:pt>
                <c:pt idx="3">
                  <c:v>3763.9</c:v>
                </c:pt>
                <c:pt idx="4">
                  <c:v>4834</c:v>
                </c:pt>
                <c:pt idx="5">
                  <c:v>137.6</c:v>
                </c:pt>
                <c:pt idx="6" formatCode="0.0">
                  <c:v>16.5</c:v>
                </c:pt>
                <c:pt idx="7" formatCode="0.0">
                  <c:v>28</c:v>
                </c:pt>
                <c:pt idx="8" formatCode="0.0">
                  <c:v>8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gapWidth val="100"/>
        <c:secondPieSize val="75"/>
        <c:serLines/>
      </c:ofPieChart>
    </c:plotArea>
    <c:legend>
      <c:legendPos val="r"/>
      <c:layout>
        <c:manualLayout>
          <c:xMode val="edge"/>
          <c:yMode val="edge"/>
          <c:x val="0.77843212306794896"/>
          <c:y val="5.7794187251641752E-4"/>
          <c:w val="0.22156787693205016"/>
          <c:h val="0.98761419963991826"/>
        </c:manualLayout>
      </c:layout>
      <c:overlay val="0"/>
      <c:txPr>
        <a:bodyPr rot="0" vert="horz"/>
        <a:lstStyle/>
        <a:p>
          <a:pPr>
            <a:defRPr sz="1000"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2957896653458328E-2"/>
          <c:y val="9.1456048830395292E-2"/>
          <c:w val="0.55806877939488264"/>
          <c:h val="0.767072729895683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расходы на финансирование муниципальных программ</c:v>
                </c:pt>
                <c:pt idx="1">
                  <c:v>расходы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9646.2000000000007</c:v>
                </c:pt>
                <c:pt idx="1">
                  <c:v>6002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88">
          <a:noFill/>
        </a:ln>
      </c:spPr>
    </c:plotArea>
    <c:legend>
      <c:legendPos val="r"/>
      <c:layout>
        <c:manualLayout>
          <c:xMode val="edge"/>
          <c:yMode val="edge"/>
          <c:x val="0.67418625401353471"/>
          <c:y val="0.2551341645674573"/>
          <c:w val="0.31601544844115326"/>
          <c:h val="0.61082104173598062"/>
        </c:manualLayout>
      </c:layout>
      <c:overlay val="0"/>
      <c:txPr>
        <a:bodyPr/>
        <a:lstStyle/>
        <a:p>
          <a:pPr>
            <a:defRPr>
              <a:latin typeface="+mj-lt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799"/>
      </a:pPr>
      <a:endParaRPr lang="ru-RU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0.79661</cdr:x>
      <cdr:y>0.01961</cdr:y>
    </cdr:from>
    <cdr:to>
      <cdr:x>1</cdr:x>
      <cdr:y>0.15549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285478" y="64628"/>
          <a:ext cx="838846" cy="44781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>
          <a:scene3d>
            <a:camera prst="orthographicFront"/>
            <a:lightRig rig="glow" dir="tl">
              <a:rot lat="0" lon="0" rev="5400000"/>
            </a:lightRig>
          </a:scene3d>
          <a:sp3d contourW="12700">
            <a:bevelT w="25400" h="25400"/>
            <a:contourClr>
              <a:schemeClr val="accent6">
                <a:shade val="73000"/>
              </a:schemeClr>
            </a:contourClr>
          </a:sp3d>
        </a:bodyPr>
        <a:lstStyle xmlns:a="http://schemas.openxmlformats.org/drawingml/2006/main"/>
        <a:p xmlns:a="http://schemas.openxmlformats.org/drawingml/2006/main">
          <a:pPr algn="r"/>
          <a:r>
            <a:rPr lang="ru-RU" sz="1600" b="1" cap="none" spc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rPr>
            <a:t>В %</a:t>
          </a:r>
          <a:endParaRPr lang="ru-RU" sz="1600" b="1" cap="none" spc="0" dirty="0">
            <a:ln w="11430"/>
            <a:gradFill>
              <a:gsLst>
                <a:gs pos="0">
                  <a:schemeClr val="accent6">
                    <a:tint val="90000"/>
                    <a:satMod val="120000"/>
                  </a:schemeClr>
                </a:gs>
                <a:gs pos="25000">
                  <a:schemeClr val="accent6">
                    <a:tint val="93000"/>
                    <a:satMod val="120000"/>
                  </a:schemeClr>
                </a:gs>
                <a:gs pos="50000">
                  <a:schemeClr val="accent6">
                    <a:shade val="89000"/>
                    <a:satMod val="110000"/>
                  </a:schemeClr>
                </a:gs>
                <a:gs pos="75000">
                  <a:schemeClr val="accent6">
                    <a:tint val="93000"/>
                    <a:satMod val="120000"/>
                  </a:schemeClr>
                </a:gs>
                <a:gs pos="100000">
                  <a:schemeClr val="accent6">
                    <a:tint val="90000"/>
                    <a:satMod val="120000"/>
                  </a:schemeClr>
                </a:gs>
              </a:gsLst>
              <a:lin ang="5400000"/>
            </a:gradFill>
            <a:effectLst>
              <a:outerShdw blurRad="80000" dist="40000" dir="5040000" algn="tl">
                <a:srgbClr val="000000">
                  <a:alpha val="30000"/>
                </a:srgbClr>
              </a:outerShdw>
            </a:effectLst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0.09244</cdr:x>
      <cdr:y>0.01358</cdr:y>
    </cdr:from>
    <cdr:to>
      <cdr:x>0.18487</cdr:x>
      <cdr:y>0.10811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92148" y="72362"/>
          <a:ext cx="792063" cy="50370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0.42857</cdr:x>
      <cdr:y>0.1451</cdr:y>
    </cdr:from>
    <cdr:to>
      <cdr:x>0.54008</cdr:x>
      <cdr:y>0.21086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672408" y="635532"/>
          <a:ext cx="955484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>
              <a:solidFill>
                <a:schemeClr val="tx1"/>
              </a:solidFill>
            </a:rPr>
            <a:t>	</a:t>
          </a:r>
          <a:endParaRPr lang="ru-RU" sz="18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0.05882</cdr:x>
      <cdr:y>0.03288</cdr:y>
    </cdr:from>
    <cdr:to>
      <cdr:x>0.17033</cdr:x>
      <cdr:y>0.09864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504048" y="175204"/>
          <a:ext cx="955565" cy="3504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 sz="1400" b="1" dirty="0">
            <a:solidFill>
              <a:schemeClr val="tx1"/>
            </a:solidFill>
            <a:latin typeface="Georgia" panose="02040502050405020303" pitchFamily="18" charset="0"/>
          </a:endParaRPr>
        </a:p>
      </cdr:txBody>
    </cdr:sp>
  </cdr:relSizeAnchor>
  <cdr:relSizeAnchor xmlns:cdr="http://schemas.openxmlformats.org/drawingml/2006/chartDrawing">
    <cdr:from>
      <cdr:x>0.61808</cdr:x>
      <cdr:y>0.16154</cdr:y>
    </cdr:from>
    <cdr:to>
      <cdr:x>0.72959</cdr:x>
      <cdr:y>0.2273</cdr:y>
    </cdr:to>
    <cdr:sp macro="" textlink="">
      <cdr:nvSpPr>
        <cdr:cNvPr id="10" name="TextBox 1"/>
        <cdr:cNvSpPr txBox="1"/>
      </cdr:nvSpPr>
      <cdr:spPr>
        <a:xfrm xmlns:a="http://schemas.openxmlformats.org/drawingml/2006/main">
          <a:off x="5296328" y="707540"/>
          <a:ext cx="955484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 sz="1400" b="1" dirty="0">
            <a:solidFill>
              <a:schemeClr val="tx1"/>
            </a:solidFill>
            <a:latin typeface="Georgia" panose="02040502050405020303" pitchFamily="18" charset="0"/>
          </a:endParaRPr>
        </a:p>
      </cdr:txBody>
    </cdr:sp>
  </cdr:relSizeAnchor>
  <cdr:relSizeAnchor xmlns:cdr="http://schemas.openxmlformats.org/drawingml/2006/chartDrawing">
    <cdr:from>
      <cdr:x>0.28566</cdr:x>
      <cdr:y>0.04646</cdr:y>
    </cdr:from>
    <cdr:to>
      <cdr:x>0.45376</cdr:x>
      <cdr:y>0.11222</cdr:y>
    </cdr:to>
    <cdr:sp macro="" textlink="">
      <cdr:nvSpPr>
        <cdr:cNvPr id="11" name="TextBox 1"/>
        <cdr:cNvSpPr txBox="1"/>
      </cdr:nvSpPr>
      <cdr:spPr>
        <a:xfrm xmlns:a="http://schemas.openxmlformats.org/drawingml/2006/main">
          <a:off x="2447912" y="247566"/>
          <a:ext cx="1440519" cy="3504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 sz="1600" b="1" dirty="0">
            <a:solidFill>
              <a:schemeClr val="tx1"/>
            </a:solidFill>
            <a:latin typeface="Georgia" panose="02040502050405020303" pitchFamily="18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0.09244</cdr:x>
      <cdr:y>0.01358</cdr:y>
    </cdr:from>
    <cdr:to>
      <cdr:x>0.18487</cdr:x>
      <cdr:y>0.07934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92088" y="59468"/>
          <a:ext cx="792088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332A6A-D16F-44C6-800F-5FD986A9A6B5}" type="datetimeFigureOut">
              <a:rPr lang="ru-RU" smtClean="0"/>
              <a:pPr/>
              <a:t>26.04.2018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4D853-B636-4380-A15E-1DA80B1A75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147341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0C787C-850D-43C1-9230-D56737425DEF}" type="datetimeFigureOut">
              <a:rPr lang="ru-RU" smtClean="0"/>
              <a:pPr/>
              <a:t>26.04.2018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1AA6B-A4C7-40A3-966B-38D3EC9378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0382794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AE5C5DD-5BBE-4421-8FB8-31B4765BCDC0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0296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5D1AA6B-A4C7-40A3-966B-38D3EC937853}" type="slidenum">
              <a:rPr lang="ru-RU" smtClean="0"/>
              <a:pPr/>
              <a:t>22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3041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74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5055F-AFED-4E13-A111-FFAD3C52E9F5}" type="datetimeFigureOut">
              <a:rPr lang="ru-RU"/>
              <a:pPr>
                <a:defRPr/>
              </a:pPr>
              <a:t>26.04.2018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356374"/>
            <a:ext cx="7620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D8D290-0ADA-4F34-B206-AC19BF7EA4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966285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74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5055F-AFED-4E13-A111-FFAD3C52E9F5}" type="datetimeFigureOut">
              <a:rPr lang="ru-RU"/>
              <a:pPr>
                <a:defRPr/>
              </a:pPr>
              <a:t>26.04.2018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356374"/>
            <a:ext cx="7620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D8D290-0ADA-4F34-B206-AC19BF7EA4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088393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2616E-0519-4293-B978-827A2C01CC8B}" type="datetime1">
              <a:rPr lang="ru-RU" smtClean="0"/>
              <a:pPr/>
              <a:t>26.04.2018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E6C03-061A-40EF-A647-CDC7CBC1319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2332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03C41-DDF1-4670-99D7-2EED15C1AF20}" type="datetime1">
              <a:rPr lang="ru-RU" smtClean="0"/>
              <a:pPr/>
              <a:t>26.04.2018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E6C03-061A-40EF-A647-CDC7CBC1319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7938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27762-2308-4944-B191-F83B0B49CC31}" type="datetime1">
              <a:rPr lang="ru-RU" smtClean="0"/>
              <a:pPr/>
              <a:t>26.04.2018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E6C03-061A-40EF-A647-CDC7CBC1319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2785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06077-537A-4951-A56F-D5FDA898679D}" type="datetime1">
              <a:rPr lang="ru-RU" smtClean="0"/>
              <a:pPr/>
              <a:t>26.04.2018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E6C03-061A-40EF-A647-CDC7CBC1319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8425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EF93E-9B09-44BB-979C-C9BAC478F557}" type="datetime1">
              <a:rPr lang="ru-RU" smtClean="0"/>
              <a:pPr/>
              <a:t>26.04.2018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E6C03-061A-40EF-A647-CDC7CBC1319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4710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865A8-B404-4C52-AA4C-6D6C5E24A82B}" type="datetime1">
              <a:rPr lang="ru-RU" smtClean="0"/>
              <a:pPr/>
              <a:t>26.04.2018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E6C03-061A-40EF-A647-CDC7CBC1319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859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9E3B-073E-4B0C-A41A-6DA992A0E18C}" type="datetime1">
              <a:rPr lang="ru-RU" smtClean="0"/>
              <a:pPr/>
              <a:t>26.04.2018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E6C03-061A-40EF-A647-CDC7CBC1319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01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835770" y="6596063"/>
            <a:ext cx="1532792" cy="26161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 smtClean="0">
                <a:solidFill>
                  <a:schemeClr val="bg1"/>
                </a:solidFill>
                <a:latin typeface="Constantia" pitchFamily="18" charset="0"/>
                <a:cs typeface="Times New Roman" pitchFamily="18" charset="0"/>
              </a:rPr>
              <a:t>Бюджет для граждан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43B63-6300-48BA-A7C4-0C06C7FD15B1}" type="datetime1">
              <a:rPr lang="ru-RU" smtClean="0"/>
              <a:pPr/>
              <a:t>26.04.2018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E6C03-061A-40EF-A647-CDC7CBC1319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2842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D372D-EDE1-480B-BB86-AB4423853BBD}" type="datetime1">
              <a:rPr lang="ru-RU" smtClean="0"/>
              <a:pPr/>
              <a:t>26.04.2018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E6C03-061A-40EF-A647-CDC7CBC1319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3774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8F121-A0BD-492E-BAFB-639D513FDC31}" type="datetime1">
              <a:rPr lang="ru-RU" smtClean="0"/>
              <a:pPr/>
              <a:t>26.04.2018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E6C03-061A-40EF-A647-CDC7CBC1319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7232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DF362-3271-4293-B17E-1BFB969DA20A}" type="datetime1">
              <a:rPr lang="ru-RU" smtClean="0"/>
              <a:pPr/>
              <a:t>26.04.2018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E6C03-061A-40EF-A647-CDC7CBC1319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5178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аблица 3"/>
          <p:cNvSpPr>
            <a:spLocks noGrp="1"/>
          </p:cNvSpPr>
          <p:nvPr>
            <p:ph type="tbl" sz="quarter" idx="10"/>
          </p:nvPr>
        </p:nvSpPr>
        <p:spPr>
          <a:xfrm>
            <a:off x="251520" y="1628800"/>
            <a:ext cx="8640960" cy="3528392"/>
          </a:xfrm>
        </p:spPr>
        <p:txBody>
          <a:bodyPr/>
          <a:lstStyle/>
          <a:p>
            <a:r>
              <a:rPr lang="ru-RU" dirty="0" smtClean="0"/>
              <a:t>Вставка таблицы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4046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74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5055F-AFED-4E13-A111-FFAD3C52E9F5}" type="datetimeFigureOut">
              <a:rPr lang="ru-RU"/>
              <a:pPr>
                <a:defRPr/>
              </a:pPr>
              <a:t>26.04.2018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356374"/>
            <a:ext cx="7620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D8D290-0ADA-4F34-B206-AC19BF7EA4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966285"/>
      </p:ext>
    </p:extLst>
  </p:cSld>
  <p:clrMapOvr>
    <a:masterClrMapping/>
  </p:clrMapOvr>
  <p:transition spd="med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74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5055F-AFED-4E13-A111-FFAD3C52E9F5}" type="datetimeFigureOut">
              <a:rPr lang="ru-RU"/>
              <a:pPr>
                <a:defRPr/>
              </a:pPr>
              <a:t>26.04.2018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356374"/>
            <a:ext cx="7620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D8D290-0ADA-4F34-B206-AC19BF7EA4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088393"/>
      </p:ext>
    </p:extLst>
  </p:cSld>
  <p:clrMapOvr>
    <a:masterClrMapping/>
  </p:clrMapOvr>
  <p:transition spd="med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835770" y="6596063"/>
            <a:ext cx="1532792" cy="26161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 smtClean="0">
                <a:solidFill>
                  <a:schemeClr val="bg1"/>
                </a:solidFill>
                <a:latin typeface="Constantia" pitchFamily="18" charset="0"/>
                <a:cs typeface="Times New Roman" pitchFamily="18" charset="0"/>
              </a:rPr>
              <a:t>Бюджет для граждан</a:t>
            </a:r>
          </a:p>
        </p:txBody>
      </p:sp>
      <p:sp>
        <p:nvSpPr>
          <p:cNvPr id="4" name="Таблица 3"/>
          <p:cNvSpPr>
            <a:spLocks noGrp="1"/>
          </p:cNvSpPr>
          <p:nvPr>
            <p:ph type="tbl" sz="quarter" idx="10"/>
          </p:nvPr>
        </p:nvSpPr>
        <p:spPr>
          <a:xfrm>
            <a:off x="251520" y="1628800"/>
            <a:ext cx="8640960" cy="3528392"/>
          </a:xfrm>
        </p:spPr>
        <p:txBody>
          <a:bodyPr/>
          <a:lstStyle/>
          <a:p>
            <a:r>
              <a:rPr lang="ru-RU" dirty="0" smtClean="0"/>
              <a:t>Вставка таблицы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4046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2"/>
          <p:cNvGrpSpPr>
            <a:grpSpLocks/>
          </p:cNvGrpSpPr>
          <p:nvPr/>
        </p:nvGrpSpPr>
        <p:grpSpPr bwMode="auto">
          <a:xfrm>
            <a:off x="571500" y="6357938"/>
            <a:ext cx="8064500" cy="71437"/>
            <a:chOff x="571500" y="6357938"/>
            <a:chExt cx="8064500" cy="71437"/>
          </a:xfrm>
        </p:grpSpPr>
        <p:cxnSp>
          <p:nvCxnSpPr>
            <p:cNvPr id="3" name="Прямая соединительная линия 2"/>
            <p:cNvCxnSpPr/>
            <p:nvPr userDrawn="1"/>
          </p:nvCxnSpPr>
          <p:spPr>
            <a:xfrm>
              <a:off x="571500" y="6357938"/>
              <a:ext cx="8064500" cy="0"/>
            </a:xfrm>
            <a:prstGeom prst="line">
              <a:avLst/>
            </a:prstGeom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Прямая соединительная линия 3"/>
            <p:cNvCxnSpPr/>
            <p:nvPr userDrawn="1"/>
          </p:nvCxnSpPr>
          <p:spPr>
            <a:xfrm flipV="1">
              <a:off x="1428750" y="6429375"/>
              <a:ext cx="6191250" cy="0"/>
            </a:xfrm>
            <a:prstGeom prst="line">
              <a:avLst/>
            </a:prstGeom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381250" y="6427788"/>
            <a:ext cx="4441825" cy="430212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100" dirty="0" smtClean="0">
                <a:solidFill>
                  <a:srgbClr val="376092"/>
                </a:solidFill>
                <a:latin typeface="Constantia" pitchFamily="18" charset="0"/>
                <a:cs typeface="Times New Roman" pitchFamily="18" charset="0"/>
              </a:rPr>
              <a:t>Отчет об исполнении  бюджета  МО МР «Сосногорск» за 2012 год</a:t>
            </a:r>
          </a:p>
          <a:p>
            <a:pPr algn="ctr" eaLnBrk="1" hangingPunct="1">
              <a:defRPr/>
            </a:pPr>
            <a:r>
              <a:rPr lang="ru-RU" sz="1100" dirty="0" smtClean="0">
                <a:solidFill>
                  <a:srgbClr val="376092"/>
                </a:solidFill>
                <a:latin typeface="Constantia" pitchFamily="18" charset="0"/>
                <a:cs typeface="Times New Roman" pitchFamily="18" charset="0"/>
              </a:rPr>
              <a:t>Финуправление администрации МР «Сосногорск»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0"/>
          </p:nvPr>
        </p:nvSpPr>
        <p:spPr>
          <a:xfrm>
            <a:off x="1571625" y="6492875"/>
            <a:ext cx="5929313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35163"/>
            <a:ext cx="8229600" cy="4389437"/>
          </a:xfrm>
        </p:spPr>
        <p:txBody>
          <a:bodyPr>
            <a:normAutofit/>
          </a:bodyPr>
          <a:lstStyle/>
          <a:p>
            <a:pPr lvl="0"/>
            <a:r>
              <a:rPr lang="ru-RU" noProof="0" dirty="0" smtClean="0"/>
              <a:t>Вставка таблицы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E7DFB-A2A9-4FBD-90DF-A5332C198A32}" type="datetime1">
              <a:rPr lang="ru-RU" smtClean="0"/>
              <a:pPr>
                <a:defRPr/>
              </a:pPr>
              <a:t>26.04.2018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D3DE9-DCF9-4D58-9000-E54C39C88D0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747C5-BAD9-4826-B5E3-0D25A39E08CB}" type="datetime1">
              <a:rPr lang="ru-RU" smtClean="0"/>
              <a:pPr>
                <a:defRPr/>
              </a:pPr>
              <a:t>26.04.2018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EC8F0-B71D-47EF-A7CB-51146B72B21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2915816" y="1052736"/>
            <a:ext cx="6131024" cy="93610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ижний колонтитул 6"/>
          <p:cNvSpPr>
            <a:spLocks noGrp="1"/>
          </p:cNvSpPr>
          <p:nvPr>
            <p:ph type="ftr" sz="quarter" idx="10"/>
          </p:nvPr>
        </p:nvSpPr>
        <p:spPr>
          <a:xfrm>
            <a:off x="323850" y="6492875"/>
            <a:ext cx="8567738" cy="365125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аблица 3"/>
          <p:cNvSpPr>
            <a:spLocks noGrp="1"/>
          </p:cNvSpPr>
          <p:nvPr>
            <p:ph type="tbl" sz="quarter" idx="10"/>
          </p:nvPr>
        </p:nvSpPr>
        <p:spPr>
          <a:xfrm>
            <a:off x="251520" y="1628800"/>
            <a:ext cx="8640960" cy="3528392"/>
          </a:xfrm>
        </p:spPr>
        <p:txBody>
          <a:bodyPr/>
          <a:lstStyle/>
          <a:p>
            <a:r>
              <a:rPr lang="ru-RU" dirty="0" smtClean="0"/>
              <a:t>Вставка таблицы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4046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/>
          <a:lstStyle/>
          <a:p>
            <a:fld id="{A7389E3B-073E-4B0C-A41A-6DA992A0E18C}" type="datetime1">
              <a:rPr lang="ru-RU" smtClean="0"/>
              <a:pPr/>
              <a:t>26.04.2018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/>
          <a:lstStyle/>
          <a:p>
            <a:fld id="{E3AE6C03-061A-40EF-A647-CDC7CBC1319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865A8-B404-4C52-AA4C-6D6C5E24A82B}" type="datetime1">
              <a:rPr lang="ru-RU" smtClean="0"/>
              <a:pPr/>
              <a:t>26.04.2018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E6C03-061A-40EF-A647-CDC7CBC1319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859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06077-537A-4951-A56F-D5FDA898679D}" type="datetime1">
              <a:rPr lang="ru-RU" smtClean="0"/>
              <a:pPr/>
              <a:t>26.04.2018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E6C03-061A-40EF-A647-CDC7CBC1319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8425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8F0B94C5-AF41-4065-8C09-096E27987007}" type="datetime1">
              <a:rPr lang="ru-RU" smtClean="0"/>
              <a:pPr/>
              <a:t>26.04.2018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74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5055F-AFED-4E13-A111-FFAD3C52E9F5}" type="datetimeFigureOut">
              <a:rPr lang="ru-RU"/>
              <a:pPr>
                <a:defRPr/>
              </a:pPr>
              <a:t>26.04.2018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356374"/>
            <a:ext cx="7620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D8D290-0ADA-4F34-B206-AC19BF7EA4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088393"/>
      </p:ext>
    </p:extLst>
  </p:cSld>
  <p:clrMapOvr>
    <a:masterClrMapping/>
  </p:clrMapOvr>
  <p:transition spd="med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74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5055F-AFED-4E13-A111-FFAD3C52E9F5}" type="datetimeFigureOut">
              <a:rPr lang="ru-RU"/>
              <a:pPr>
                <a:defRPr/>
              </a:pPr>
              <a:t>26.04.2018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356374"/>
            <a:ext cx="7620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D8D290-0ADA-4F34-B206-AC19BF7EA4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088393"/>
      </p:ext>
    </p:extLst>
  </p:cSld>
  <p:clrMapOvr>
    <a:masterClrMapping/>
  </p:clrMapOvr>
  <p:transition spd="med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A552616E-0519-4293-B978-827A2C01CC8B}" type="datetime1">
              <a:rPr lang="ru-RU" smtClean="0"/>
              <a:pPr/>
              <a:t>26.04.2018</a:t>
            </a:fld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3AE6C03-061A-40EF-A647-CDC7CBC1319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903C41-DDF1-4670-99D7-2EED15C1AF20}" type="datetime1">
              <a:rPr lang="ru-RU" smtClean="0"/>
              <a:pPr/>
              <a:t>26.04.2018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AE6C03-061A-40EF-A647-CDC7CBC1319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9C227762-2308-4944-B191-F83B0B49CC31}" type="datetime1">
              <a:rPr lang="ru-RU" smtClean="0"/>
              <a:pPr/>
              <a:t>26.04.2018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3AE6C03-061A-40EF-A647-CDC7CBC1319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506077-537A-4951-A56F-D5FDA898679D}" type="datetime1">
              <a:rPr lang="ru-RU" smtClean="0"/>
              <a:pPr/>
              <a:t>26.04.2018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E3AE6C03-061A-40EF-A647-CDC7CBC1319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5EF93E-9B09-44BB-979C-C9BAC478F557}" type="datetime1">
              <a:rPr lang="ru-RU" smtClean="0"/>
              <a:pPr/>
              <a:t>26.04.2018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E3AE6C03-061A-40EF-A647-CDC7CBC1319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6865A8-B404-4C52-AA4C-6D6C5E24A82B}" type="datetime1">
              <a:rPr lang="ru-RU" smtClean="0"/>
              <a:pPr/>
              <a:t>26.04.2018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AE6C03-061A-40EF-A647-CDC7CBC1319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389E3B-073E-4B0C-A41A-6DA992A0E18C}" type="datetime1">
              <a:rPr lang="ru-RU" smtClean="0"/>
              <a:pPr/>
              <a:t>26.04.2018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AE6C03-061A-40EF-A647-CDC7CBC1319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/>
          <a:lstStyle/>
          <a:p>
            <a:fld id="{94903C41-DDF1-4670-99D7-2EED15C1AF20}" type="datetime1">
              <a:rPr lang="ru-RU" smtClean="0"/>
              <a:pPr/>
              <a:t>26.04.2018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/>
          <a:lstStyle/>
          <a:p>
            <a:fld id="{E3AE6C03-061A-40EF-A647-CDC7CBC1319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AA43B63-6300-48BA-A7C4-0C06C7FD15B1}" type="datetime1">
              <a:rPr lang="ru-RU" smtClean="0"/>
              <a:pPr/>
              <a:t>26.04.2018</a:t>
            </a:fld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3AE6C03-061A-40EF-A647-CDC7CBC1319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C33D372D-EDE1-480B-BB86-AB4423853BBD}" type="datetime1">
              <a:rPr lang="ru-RU" smtClean="0"/>
              <a:pPr/>
              <a:t>26.04.2018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3AE6C03-061A-40EF-A647-CDC7CBC1319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F8F121-A0BD-492E-BAFB-639D513FDC31}" type="datetime1">
              <a:rPr lang="ru-RU" smtClean="0"/>
              <a:pPr/>
              <a:t>26.04.2018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AE6C03-061A-40EF-A647-CDC7CBC1319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5DF362-3271-4293-B17E-1BFB969DA20A}" type="datetime1">
              <a:rPr lang="ru-RU" smtClean="0"/>
              <a:pPr/>
              <a:t>26.04.2018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AE6C03-061A-40EF-A647-CDC7CBC1319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74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5055F-AFED-4E13-A111-FFAD3C52E9F5}" type="datetimeFigureOut">
              <a:rPr lang="ru-RU"/>
              <a:pPr>
                <a:defRPr/>
              </a:pPr>
              <a:t>26.04.2018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356374"/>
            <a:ext cx="7620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D8D290-0ADA-4F34-B206-AC19BF7EA4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966285"/>
      </p:ext>
    </p:extLst>
  </p:cSld>
  <p:clrMapOvr>
    <a:masterClrMapping/>
  </p:clrMapOvr>
  <p:transition spd="med"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аблица 3"/>
          <p:cNvSpPr>
            <a:spLocks noGrp="1"/>
          </p:cNvSpPr>
          <p:nvPr>
            <p:ph type="tbl" sz="quarter" idx="10"/>
          </p:nvPr>
        </p:nvSpPr>
        <p:spPr>
          <a:xfrm>
            <a:off x="251520" y="1628800"/>
            <a:ext cx="8640960" cy="3528392"/>
          </a:xfrm>
        </p:spPr>
        <p:txBody>
          <a:bodyPr/>
          <a:lstStyle/>
          <a:p>
            <a:r>
              <a:rPr lang="ru-RU" dirty="0" smtClean="0"/>
              <a:t>Вставка таблицы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4046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74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5055F-AFED-4E13-A111-FFAD3C52E9F5}" type="datetimeFigureOut">
              <a:rPr lang="ru-RU"/>
              <a:pPr>
                <a:defRPr/>
              </a:pPr>
              <a:t>26.04.2018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356374"/>
            <a:ext cx="7620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D8D290-0ADA-4F34-B206-AC19BF7EA4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088393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/>
          <a:lstStyle/>
          <a:p>
            <a:fld id="{A7389E3B-073E-4B0C-A41A-6DA992A0E18C}" type="datetime1">
              <a:rPr lang="ru-RU" smtClean="0"/>
              <a:pPr/>
              <a:t>26.04.2018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/>
          <a:lstStyle/>
          <a:p>
            <a:fld id="{E3AE6C03-061A-40EF-A647-CDC7CBC1319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66865A8-B404-4C52-AA4C-6D6C5E24A82B}" type="datetime1">
              <a:rPr lang="ru-RU" smtClean="0"/>
              <a:pPr/>
              <a:t>26.04.2018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AE6C03-061A-40EF-A647-CDC7CBC1319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859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C227762-2308-4944-B191-F83B0B49CC31}" type="datetime1">
              <a:rPr lang="ru-RU" smtClean="0"/>
              <a:pPr/>
              <a:t>26.04.2018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AE6C03-061A-40EF-A647-CDC7CBC1319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2785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dirty="0" smtClean="0"/>
              <a:t>Образец текста</a:t>
            </a:r>
          </a:p>
          <a:p>
            <a:pPr lvl="1" eaLnBrk="1" latinLnBrk="0" hangingPunct="1"/>
            <a:r>
              <a:rPr lang="ru-RU" dirty="0" smtClean="0"/>
              <a:t>Второй уровень</a:t>
            </a:r>
          </a:p>
          <a:p>
            <a:pPr lvl="2" eaLnBrk="1" latinLnBrk="0" hangingPunct="1"/>
            <a:r>
              <a:rPr lang="ru-RU" dirty="0" smtClean="0"/>
              <a:t>Третий уровень</a:t>
            </a:r>
          </a:p>
          <a:p>
            <a:pPr lvl="3" eaLnBrk="1" latinLnBrk="0" hangingPunct="1"/>
            <a:r>
              <a:rPr lang="ru-RU" dirty="0" smtClean="0"/>
              <a:t>Четвертый уровень</a:t>
            </a:r>
          </a:p>
          <a:p>
            <a:pPr lvl="4" eaLnBrk="1" latinLnBrk="0" hangingPunct="1"/>
            <a:r>
              <a:rPr lang="ru-RU" dirty="0" smtClean="0"/>
              <a:t>Пятый уровень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74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64653">
                    <a:shade val="90000"/>
                  </a:srgbClr>
                </a:solidFill>
              </a:rPr>
              <a:pPr/>
              <a:t>26.04.2018</a:t>
            </a:fld>
            <a:endParaRPr lang="ru-RU">
              <a:solidFill>
                <a:srgbClr val="464653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924800" y="6356374"/>
            <a:ext cx="7620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srgbClr val="464653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464653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5302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5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2" Type="http://schemas.openxmlformats.org/officeDocument/2006/relationships/slideLayout" Target="../slideLayouts/slideLayout44.xml"/><Relationship Id="rId16" Type="http://schemas.openxmlformats.org/officeDocument/2006/relationships/theme" Target="../theme/theme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5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14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dirty="0" smtClean="0"/>
              <a:t>Образец текста</a:t>
            </a:r>
          </a:p>
          <a:p>
            <a:pPr lvl="1"/>
            <a:r>
              <a:rPr lang="ru-RU" altLang="ru-RU" dirty="0" smtClean="0"/>
              <a:t>Второй уровень</a:t>
            </a:r>
          </a:p>
          <a:p>
            <a:pPr lvl="2"/>
            <a:r>
              <a:rPr lang="ru-RU" altLang="ru-RU" dirty="0" smtClean="0"/>
              <a:t>Третий уровень</a:t>
            </a:r>
          </a:p>
          <a:p>
            <a:pPr lvl="3"/>
            <a:r>
              <a:rPr lang="ru-RU" altLang="ru-RU" dirty="0" smtClean="0"/>
              <a:t>Четвертый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8313" y="6429375"/>
            <a:ext cx="85677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 dirty="0"/>
          </a:p>
        </p:txBody>
      </p:sp>
      <p:grpSp>
        <p:nvGrpSpPr>
          <p:cNvPr id="2" name="Группа 9"/>
          <p:cNvGrpSpPr>
            <a:grpSpLocks/>
          </p:cNvGrpSpPr>
          <p:nvPr/>
        </p:nvGrpSpPr>
        <p:grpSpPr bwMode="auto">
          <a:xfrm>
            <a:off x="611188" y="6524625"/>
            <a:ext cx="8064500" cy="71438"/>
            <a:chOff x="571500" y="6357938"/>
            <a:chExt cx="8064500" cy="71437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>
              <a:off x="571500" y="6357938"/>
              <a:ext cx="80645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flipV="1">
              <a:off x="1428750" y="6429375"/>
              <a:ext cx="619125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150" name="Рисунок 1"/>
          <p:cNvPicPr>
            <a:picLocks noChangeAspect="1"/>
          </p:cNvPicPr>
          <p:nvPr/>
        </p:nvPicPr>
        <p:blipFill>
          <a:blip r:embed="rId14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15589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17" y="161096"/>
            <a:ext cx="866142" cy="950457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702" r:id="rId5"/>
    <p:sldLayoutId id="2147483703" r:id="rId6"/>
    <p:sldLayoutId id="2147483705" r:id="rId7"/>
    <p:sldLayoutId id="2147483706" r:id="rId8"/>
    <p:sldLayoutId id="2147483724" r:id="rId9"/>
    <p:sldLayoutId id="2147483725" r:id="rId10"/>
    <p:sldLayoutId id="2147483726" r:id="rId11"/>
    <p:sldLayoutId id="2147483733" r:id="rId12"/>
  </p:sldLayoutIdLst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F98D46-FADE-4A11-BC23-7A8CF6FF5706}" type="datetime1">
              <a:rPr lang="ru-RU" smtClean="0"/>
              <a:pPr/>
              <a:t>26.04.2018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E6C03-061A-40EF-A647-CDC7CBC1319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7526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86" r:id="rId12"/>
    <p:sldLayoutId id="2147483687" r:id="rId13"/>
    <p:sldLayoutId id="2147483727" r:id="rId14"/>
    <p:sldLayoutId id="2147483728" r:id="rId15"/>
    <p:sldLayoutId id="2147483732" r:id="rId16"/>
    <p:sldLayoutId id="2147483752" r:id="rId17"/>
  </p:sldLayoutIdLst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7" descr="777.gif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4000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782032B-CCB8-41F7-B319-FC3609909262}" type="datetime1">
              <a:rPr lang="ru-RU" smtClean="0"/>
              <a:pPr>
                <a:defRPr/>
              </a:pPr>
              <a:t>26.04.2018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8313" y="6429375"/>
            <a:ext cx="85677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CD8D319-0B0C-4A0A-98CA-89C5B267F74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grpSp>
        <p:nvGrpSpPr>
          <p:cNvPr id="2" name="Группа 9"/>
          <p:cNvGrpSpPr>
            <a:grpSpLocks/>
          </p:cNvGrpSpPr>
          <p:nvPr/>
        </p:nvGrpSpPr>
        <p:grpSpPr bwMode="auto">
          <a:xfrm>
            <a:off x="571500" y="6357938"/>
            <a:ext cx="8064500" cy="71437"/>
            <a:chOff x="571500" y="6357938"/>
            <a:chExt cx="8064500" cy="71437"/>
          </a:xfrm>
        </p:grpSpPr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571500" y="6357938"/>
              <a:ext cx="8064500" cy="0"/>
            </a:xfrm>
            <a:prstGeom prst="line">
              <a:avLst/>
            </a:prstGeom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 flipV="1">
              <a:off x="1428750" y="6429375"/>
              <a:ext cx="6191250" cy="0"/>
            </a:xfrm>
            <a:prstGeom prst="line">
              <a:avLst/>
            </a:prstGeom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704" r:id="rId8"/>
    <p:sldLayoutId id="2147483729" r:id="rId9"/>
    <p:sldLayoutId id="2147483730" r:id="rId10"/>
    <p:sldLayoutId id="2147483731" r:id="rId11"/>
    <p:sldLayoutId id="2147483734" r:id="rId12"/>
    <p:sldLayoutId id="2147483751" r:id="rId13"/>
  </p:sldLayoutIdLst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 algn="l" eaLnBrk="1" latinLnBrk="0" hangingPunct="1"/>
            <a:fld id="{48D92626-37D2-4832-BF7A-BC283494A20D}" type="datetimeFigureOut">
              <a:rPr lang="en-US" smtClean="0"/>
              <a:pPr algn="l" eaLnBrk="1" latinLnBrk="0" hangingPunct="1"/>
              <a:t>4/26/2018</a:t>
            </a:fld>
            <a:endParaRPr lang="en-US" sz="1300" dirty="0">
              <a:solidFill>
                <a:schemeClr val="bg2">
                  <a:tint val="60000"/>
                  <a:satMod val="155000"/>
                </a:scheme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pPr algn="r" eaLnBrk="1" latinLnBrk="0" hangingPunct="1"/>
            <a:fld id="{8C592886-E571-45D5-8B56-343DC94F8FA6}" type="slidenum">
              <a:rPr kumimoji="0" lang="en-US" smtClean="0"/>
              <a:pPr algn="r" eaLnBrk="1" latinLnBrk="0" hangingPunct="1"/>
              <a:t>‹#›</a:t>
            </a:fld>
            <a:endParaRPr kumimoji="0" lang="en-US" sz="1600" b="1" dirty="0">
              <a:solidFill>
                <a:schemeClr val="tx2">
                  <a:shade val="90000"/>
                </a:schemeClr>
              </a:solidFill>
              <a:effectLst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90" r:id="rId1"/>
    <p:sldLayoutId id="2147483891" r:id="rId2"/>
    <p:sldLayoutId id="2147483892" r:id="rId3"/>
    <p:sldLayoutId id="2147483893" r:id="rId4"/>
    <p:sldLayoutId id="2147483894" r:id="rId5"/>
    <p:sldLayoutId id="2147483895" r:id="rId6"/>
    <p:sldLayoutId id="2147483896" r:id="rId7"/>
    <p:sldLayoutId id="2147483897" r:id="rId8"/>
    <p:sldLayoutId id="2147483898" r:id="rId9"/>
    <p:sldLayoutId id="2147483899" r:id="rId10"/>
    <p:sldLayoutId id="2147483900" r:id="rId11"/>
    <p:sldLayoutId id="2147483902" r:id="rId12"/>
    <p:sldLayoutId id="2147483903" r:id="rId13"/>
    <p:sldLayoutId id="2147483904" r:id="rId14"/>
    <p:sldLayoutId id="2147483905" r:id="rId15"/>
  </p:sldLayoutIdLst>
  <p:transition spd="slow">
    <p:fade/>
  </p:transition>
  <p:timing>
    <p:tnLst>
      <p:par>
        <p:cTn id="1" dur="indefinite" restart="never" nodeType="tmRoot"/>
      </p:par>
    </p:tnLst>
  </p:timing>
  <p:hf sldNum="0" hdr="0" ftr="0" dt="0"/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5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5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5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4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4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5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28602" y="2562219"/>
            <a:ext cx="8286808" cy="298543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endPos="0" dist="5000" dir="5400000" sy="-100000" rotWithShape="0"/>
                </a:effectLst>
              </a:rPr>
              <a:t>Бюджет для граждан</a:t>
            </a:r>
          </a:p>
          <a:p>
            <a:pPr algn="ctr"/>
            <a:endParaRPr lang="ru-RU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endPos="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endPos="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cap="all" dirty="0" smtClean="0">
                <a:ln w="0"/>
                <a:solidFill>
                  <a:schemeClr val="bg2">
                    <a:lumMod val="50000"/>
                  </a:schemeClr>
                </a:solidFill>
                <a:effectLst>
                  <a:reflection blurRad="12700" endPos="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b="1" i="1" cap="all" dirty="0">
                <a:ln w="0"/>
                <a:solidFill>
                  <a:schemeClr val="bg2">
                    <a:lumMod val="50000"/>
                  </a:schemeClr>
                </a:solidFill>
                <a:effectLst>
                  <a:reflection blurRad="12700" endPos="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проекту решения Совета депутатов </a:t>
            </a:r>
            <a:r>
              <a:rPr lang="ru-RU" b="1" i="1" cap="all" dirty="0" smtClean="0">
                <a:ln w="0"/>
                <a:solidFill>
                  <a:schemeClr val="bg2">
                    <a:lumMod val="50000"/>
                  </a:schemeClr>
                </a:solidFill>
                <a:effectLst>
                  <a:reflection blurRad="12700" endPos="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Угловского городского </a:t>
            </a:r>
            <a:r>
              <a:rPr lang="ru-RU" b="1" i="1" cap="all" dirty="0">
                <a:ln w="0"/>
                <a:solidFill>
                  <a:schemeClr val="bg2">
                    <a:lumMod val="50000"/>
                  </a:schemeClr>
                </a:solidFill>
                <a:effectLst>
                  <a:reflection blurRad="12700" endPos="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поселения «О бюджете </a:t>
            </a:r>
            <a:r>
              <a:rPr lang="ru-RU" b="1" i="1" cap="all" dirty="0" smtClean="0">
                <a:ln w="0"/>
                <a:solidFill>
                  <a:schemeClr val="bg2">
                    <a:lumMod val="50000"/>
                  </a:schemeClr>
                </a:solidFill>
                <a:effectLst>
                  <a:reflection blurRad="12700" endPos="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Угловского городского </a:t>
            </a:r>
            <a:r>
              <a:rPr lang="ru-RU" b="1" i="1" cap="all" dirty="0">
                <a:ln w="0"/>
                <a:solidFill>
                  <a:schemeClr val="bg2">
                    <a:lumMod val="50000"/>
                  </a:schemeClr>
                </a:solidFill>
                <a:effectLst>
                  <a:reflection blurRad="12700" endPos="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поселения на </a:t>
            </a:r>
            <a:r>
              <a:rPr lang="ru-RU" b="1" i="1" cap="all" dirty="0" smtClean="0">
                <a:ln w="0"/>
                <a:solidFill>
                  <a:schemeClr val="bg2">
                    <a:lumMod val="50000"/>
                  </a:schemeClr>
                </a:solidFill>
                <a:effectLst>
                  <a:reflection blurRad="12700" endPos="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2018 год и на плановый период 2019 и 2020 годов»</a:t>
            </a:r>
            <a:endParaRPr lang="ru-RU" b="1" i="1" cap="all" dirty="0">
              <a:ln w="0"/>
              <a:solidFill>
                <a:schemeClr val="bg2">
                  <a:lumMod val="50000"/>
                </a:schemeClr>
              </a:solidFill>
              <a:effectLst>
                <a:reflection blurRad="12700" endPos="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4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6" name="Picture 2" descr="http://upload.wikimedia.org/wikipedia/commons/b/b0/Okulov.png?uselang=r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900" y="595306"/>
            <a:ext cx="16002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133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-139700" y="6400800"/>
            <a:ext cx="9323388" cy="71438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539552" y="188640"/>
            <a:ext cx="83534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i="1" dirty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>Динамика бюджета </a:t>
            </a:r>
            <a:r>
              <a:rPr lang="ru-RU" sz="2000" b="1" i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>городского поселения</a:t>
            </a:r>
            <a:r>
              <a:rPr lang="ru-RU" sz="2000" b="1" i="1" dirty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>, </a:t>
            </a:r>
            <a:br>
              <a:rPr lang="ru-RU" sz="2000" b="1" i="1" dirty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ru-RU" sz="2000" b="1" i="1" dirty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>тыс. рублей</a:t>
            </a:r>
          </a:p>
        </p:txBody>
      </p:sp>
      <p:graphicFrame>
        <p:nvGraphicFramePr>
          <p:cNvPr id="3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5193651"/>
              </p:ext>
            </p:extLst>
          </p:nvPr>
        </p:nvGraphicFramePr>
        <p:xfrm>
          <a:off x="107950" y="765175"/>
          <a:ext cx="8856663" cy="5543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3086487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ph type="tbl" sz="quarter" idx="10"/>
            <p:extLst>
              <p:ext uri="{D42A27DB-BD31-4B8C-83A1-F6EECF244321}">
                <p14:modId xmlns:p14="http://schemas.microsoft.com/office/powerpoint/2010/main" val="179777583"/>
              </p:ext>
            </p:extLst>
          </p:nvPr>
        </p:nvGraphicFramePr>
        <p:xfrm>
          <a:off x="827584" y="3284984"/>
          <a:ext cx="7777559" cy="18288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105151"/>
                <a:gridCol w="1224136"/>
                <a:gridCol w="1224136"/>
                <a:gridCol w="1224136"/>
              </a:tblGrid>
              <a:tr h="19270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Показатель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2020</a:t>
                      </a:r>
                      <a:endParaRPr lang="ru-RU" dirty="0"/>
                    </a:p>
                  </a:txBody>
                  <a:tcPr/>
                </a:tc>
              </a:tr>
              <a:tr h="332622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1. Объем доходов, всего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15648,2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15919,8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16342,2</a:t>
                      </a:r>
                      <a:endParaRPr lang="ru-RU" b="1" dirty="0"/>
                    </a:p>
                  </a:txBody>
                  <a:tcPr/>
                </a:tc>
              </a:tr>
              <a:tr h="19270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 в расчете на 1 жителя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5,23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5,32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5,46</a:t>
                      </a:r>
                      <a:endParaRPr lang="ru-RU" dirty="0"/>
                    </a:p>
                  </a:txBody>
                  <a:tcPr/>
                </a:tc>
              </a:tr>
              <a:tr h="192709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2. Объем расходов, всего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15648,2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15919,8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16342,2</a:t>
                      </a:r>
                      <a:endParaRPr lang="ru-RU" b="1" dirty="0"/>
                    </a:p>
                  </a:txBody>
                  <a:tcPr/>
                </a:tc>
              </a:tr>
              <a:tr h="19270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 в расчете на 1 жителя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5,23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5,32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5,46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627784" y="252000"/>
            <a:ext cx="59046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параметры бюджета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городского поселения на 2018 год и на плановый период 2019 и 2020 годов </a:t>
            </a:r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руб.)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27784" y="1965206"/>
            <a:ext cx="57606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49263" fontAlgn="base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Численность постоянного населения </a:t>
            </a:r>
            <a:r>
              <a:rPr lang="ru-RU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городского </a:t>
            </a:r>
            <a:r>
              <a:rPr lang="ru-RU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поселения по состоянию </a:t>
            </a:r>
          </a:p>
          <a:p>
            <a:pPr algn="ctr" defTabSz="449263" fontAlgn="base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01.01.2017 - 2993 </a:t>
            </a:r>
            <a:r>
              <a:rPr lang="ru-RU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человек (источник – ТО ФСГС) </a:t>
            </a:r>
          </a:p>
        </p:txBody>
      </p:sp>
      <p:sp>
        <p:nvSpPr>
          <p:cNvPr id="6" name="object 2"/>
          <p:cNvSpPr>
            <a:spLocks noChangeArrowheads="1"/>
          </p:cNvSpPr>
          <p:nvPr/>
        </p:nvSpPr>
        <p:spPr bwMode="auto">
          <a:xfrm>
            <a:off x="396528" y="252000"/>
            <a:ext cx="2195736" cy="2032001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9453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490" name="Group 27"/>
          <p:cNvGrpSpPr>
            <a:grpSpLocks/>
          </p:cNvGrpSpPr>
          <p:nvPr/>
        </p:nvGrpSpPr>
        <p:grpSpPr bwMode="auto">
          <a:xfrm>
            <a:off x="468313" y="674687"/>
            <a:ext cx="8281987" cy="5778500"/>
            <a:chOff x="476" y="425"/>
            <a:chExt cx="5217" cy="3640"/>
          </a:xfrm>
        </p:grpSpPr>
        <p:sp>
          <p:nvSpPr>
            <p:cNvPr id="63492" name="Rectangle 4"/>
            <p:cNvSpPr>
              <a:spLocks noChangeArrowheads="1"/>
            </p:cNvSpPr>
            <p:nvPr/>
          </p:nvSpPr>
          <p:spPr bwMode="auto">
            <a:xfrm>
              <a:off x="1519" y="425"/>
              <a:ext cx="4037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b="1" dirty="0">
                <a:solidFill>
                  <a:srgbClr val="0000FF"/>
                </a:solidFill>
                <a:latin typeface="Times New Roman" pitchFamily="18" charset="0"/>
              </a:endParaRPr>
            </a:p>
          </p:txBody>
        </p:sp>
        <p:sp>
          <p:nvSpPr>
            <p:cNvPr id="63493" name="AutoShape 12"/>
            <p:cNvSpPr>
              <a:spLocks noChangeArrowheads="1"/>
            </p:cNvSpPr>
            <p:nvPr/>
          </p:nvSpPr>
          <p:spPr bwMode="auto">
            <a:xfrm>
              <a:off x="2426" y="742"/>
              <a:ext cx="2495" cy="556"/>
            </a:xfrm>
            <a:prstGeom prst="flowChartAlternateProcess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b="1">
                  <a:solidFill>
                    <a:prstClr val="white"/>
                  </a:solidFill>
                  <a:latin typeface="Times New Roman" pitchFamily="18" charset="0"/>
                </a:rPr>
                <a:t>Доходы бюджета</a:t>
              </a:r>
            </a:p>
          </p:txBody>
        </p:sp>
        <p:sp>
          <p:nvSpPr>
            <p:cNvPr id="63494" name="AutoShape 13"/>
            <p:cNvSpPr>
              <a:spLocks noChangeArrowheads="1"/>
            </p:cNvSpPr>
            <p:nvPr/>
          </p:nvSpPr>
          <p:spPr bwMode="auto">
            <a:xfrm>
              <a:off x="476" y="1480"/>
              <a:ext cx="1679" cy="317"/>
            </a:xfrm>
            <a:prstGeom prst="flowChartAlternateProcess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600" dirty="0">
                  <a:solidFill>
                    <a:prstClr val="white"/>
                  </a:solidFill>
                  <a:latin typeface="Times New Roman" pitchFamily="18" charset="0"/>
                </a:rPr>
                <a:t>Налоговые </a:t>
              </a:r>
              <a:r>
                <a:rPr lang="ru-RU" sz="1600" b="1" dirty="0">
                  <a:solidFill>
                    <a:prstClr val="white"/>
                  </a:solidFill>
                  <a:latin typeface="Times New Roman" pitchFamily="18" charset="0"/>
                </a:rPr>
                <a:t>доходы</a:t>
              </a:r>
            </a:p>
          </p:txBody>
        </p:sp>
        <p:sp>
          <p:nvSpPr>
            <p:cNvPr id="63495" name="AutoShape 14"/>
            <p:cNvSpPr>
              <a:spLocks noChangeArrowheads="1"/>
            </p:cNvSpPr>
            <p:nvPr/>
          </p:nvSpPr>
          <p:spPr bwMode="auto">
            <a:xfrm>
              <a:off x="2245" y="1480"/>
              <a:ext cx="1679" cy="317"/>
            </a:xfrm>
            <a:prstGeom prst="flowChartAlternateProcess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600" b="1" dirty="0">
                  <a:solidFill>
                    <a:prstClr val="white"/>
                  </a:solidFill>
                  <a:latin typeface="Times New Roman" pitchFamily="18" charset="0"/>
                </a:rPr>
                <a:t>Неналоговые доходы</a:t>
              </a:r>
            </a:p>
          </p:txBody>
        </p:sp>
        <p:sp>
          <p:nvSpPr>
            <p:cNvPr id="63496" name="AutoShape 15"/>
            <p:cNvSpPr>
              <a:spLocks noChangeArrowheads="1"/>
            </p:cNvSpPr>
            <p:nvPr/>
          </p:nvSpPr>
          <p:spPr bwMode="auto">
            <a:xfrm>
              <a:off x="4014" y="1480"/>
              <a:ext cx="1679" cy="317"/>
            </a:xfrm>
            <a:prstGeom prst="flowChartAlternateProcess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600" b="1">
                  <a:solidFill>
                    <a:prstClr val="white"/>
                  </a:solidFill>
                  <a:latin typeface="Times New Roman" pitchFamily="18" charset="0"/>
                </a:rPr>
                <a:t>Безвозмездные поступления</a:t>
              </a:r>
            </a:p>
          </p:txBody>
        </p:sp>
        <p:sp>
          <p:nvSpPr>
            <p:cNvPr id="63497" name="AutoShape 16"/>
            <p:cNvSpPr>
              <a:spLocks noChangeArrowheads="1"/>
            </p:cNvSpPr>
            <p:nvPr/>
          </p:nvSpPr>
          <p:spPr bwMode="auto">
            <a:xfrm>
              <a:off x="476" y="1797"/>
              <a:ext cx="1678" cy="2268"/>
            </a:xfrm>
            <a:prstGeom prst="flowChartAlternateProcess">
              <a:avLst/>
            </a:prstGeom>
            <a:solidFill>
              <a:srgbClr val="FF9933"/>
            </a:solidFill>
            <a:ln w="9525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600" b="1" dirty="0">
                  <a:solidFill>
                    <a:prstClr val="black"/>
                  </a:solidFill>
                  <a:latin typeface="Times New Roman" pitchFamily="18" charset="0"/>
                </a:rPr>
                <a:t>Поступления от уплаты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600" b="1" dirty="0">
                  <a:solidFill>
                    <a:prstClr val="black"/>
                  </a:solidFill>
                  <a:latin typeface="Times New Roman" pitchFamily="18" charset="0"/>
                </a:rPr>
                <a:t>налогов, установленных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600" b="1" dirty="0">
                  <a:solidFill>
                    <a:prstClr val="black"/>
                  </a:solidFill>
                  <a:latin typeface="Times New Roman" pitchFamily="18" charset="0"/>
                </a:rPr>
                <a:t>Налоговым кодексом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600" b="1" dirty="0">
                  <a:solidFill>
                    <a:prstClr val="black"/>
                  </a:solidFill>
                  <a:latin typeface="Times New Roman" pitchFamily="18" charset="0"/>
                </a:rPr>
                <a:t>Российской Федерации,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600" b="1" dirty="0">
                  <a:solidFill>
                    <a:prstClr val="black"/>
                  </a:solidFill>
                  <a:latin typeface="Times New Roman" pitchFamily="18" charset="0"/>
                </a:rPr>
                <a:t>например: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600" b="1" dirty="0">
                  <a:solidFill>
                    <a:prstClr val="black"/>
                  </a:solidFill>
                  <a:latin typeface="Times New Roman" pitchFamily="18" charset="0"/>
                </a:rPr>
                <a:t>- акцизы;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600" b="1" dirty="0">
                  <a:solidFill>
                    <a:prstClr val="black"/>
                  </a:solidFill>
                  <a:latin typeface="Times New Roman" pitchFamily="18" charset="0"/>
                </a:rPr>
                <a:t>- налог на доходы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600" b="1" dirty="0">
                  <a:solidFill>
                    <a:prstClr val="black"/>
                  </a:solidFill>
                  <a:latin typeface="Times New Roman" pitchFamily="18" charset="0"/>
                </a:rPr>
                <a:t>физических лиц</a:t>
              </a:r>
              <a:r>
                <a:rPr lang="ru-RU" sz="1600" b="1" dirty="0" smtClean="0">
                  <a:solidFill>
                    <a:prstClr val="black"/>
                  </a:solidFill>
                  <a:latin typeface="Times New Roman" pitchFamily="18" charset="0"/>
                </a:rPr>
                <a:t>;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600" b="1" dirty="0" smtClean="0">
                  <a:solidFill>
                    <a:prstClr val="black"/>
                  </a:solidFill>
                  <a:latin typeface="Times New Roman" pitchFamily="18" charset="0"/>
                </a:rPr>
                <a:t>-налог на имущество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600" b="1" dirty="0" smtClean="0">
                  <a:solidFill>
                    <a:prstClr val="black"/>
                  </a:solidFill>
                  <a:latin typeface="Times New Roman" pitchFamily="18" charset="0"/>
                </a:rPr>
                <a:t> физических лиц;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600" b="1" dirty="0" smtClean="0">
                  <a:solidFill>
                    <a:prstClr val="black"/>
                  </a:solidFill>
                  <a:latin typeface="Times New Roman" pitchFamily="18" charset="0"/>
                </a:rPr>
                <a:t>-земельный налог;</a:t>
              </a:r>
              <a:endParaRPr lang="ru-RU" sz="1600" b="1" dirty="0">
                <a:solidFill>
                  <a:prstClr val="black"/>
                </a:solidFill>
                <a:latin typeface="Times New Roman" pitchFamily="18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600" b="1" dirty="0">
                  <a:solidFill>
                    <a:prstClr val="black"/>
                  </a:solidFill>
                  <a:latin typeface="Times New Roman" pitchFamily="18" charset="0"/>
                </a:rPr>
                <a:t>- другие налоги.</a:t>
              </a:r>
            </a:p>
          </p:txBody>
        </p:sp>
        <p:sp>
          <p:nvSpPr>
            <p:cNvPr id="63498" name="AutoShape 17"/>
            <p:cNvSpPr>
              <a:spLocks noChangeArrowheads="1"/>
            </p:cNvSpPr>
            <p:nvPr/>
          </p:nvSpPr>
          <p:spPr bwMode="auto">
            <a:xfrm>
              <a:off x="2245" y="1797"/>
              <a:ext cx="1678" cy="2268"/>
            </a:xfrm>
            <a:prstGeom prst="flowChartAlternateProcess">
              <a:avLst/>
            </a:prstGeom>
            <a:solidFill>
              <a:srgbClr val="FF9933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600" b="1">
                  <a:solidFill>
                    <a:prstClr val="black"/>
                  </a:solidFill>
                  <a:latin typeface="Times New Roman" pitchFamily="18" charset="0"/>
                </a:rPr>
                <a:t>Поступления от уплаты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600" b="1">
                  <a:solidFill>
                    <a:prstClr val="black"/>
                  </a:solidFill>
                  <a:latin typeface="Times New Roman" pitchFamily="18" charset="0"/>
                </a:rPr>
                <a:t>других платежей и сборов,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600" b="1">
                  <a:solidFill>
                    <a:prstClr val="black"/>
                  </a:solidFill>
                  <a:latin typeface="Times New Roman" pitchFamily="18" charset="0"/>
                </a:rPr>
                <a:t>установленных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600" b="1">
                  <a:solidFill>
                    <a:prstClr val="black"/>
                  </a:solidFill>
                  <a:latin typeface="Times New Roman" pitchFamily="18" charset="0"/>
                </a:rPr>
                <a:t>Законодательством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600" b="1">
                  <a:solidFill>
                    <a:prstClr val="black"/>
                  </a:solidFill>
                  <a:latin typeface="Times New Roman" pitchFamily="18" charset="0"/>
                </a:rPr>
                <a:t>Российской Федерации,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600" b="1">
                  <a:solidFill>
                    <a:prstClr val="black"/>
                  </a:solidFill>
                  <a:latin typeface="Times New Roman" pitchFamily="18" charset="0"/>
                </a:rPr>
                <a:t>а также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600" b="1">
                  <a:solidFill>
                    <a:prstClr val="black"/>
                  </a:solidFill>
                  <a:latin typeface="Times New Roman" pitchFamily="18" charset="0"/>
                </a:rPr>
                <a:t>штрафов за нарушение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600" b="1">
                  <a:solidFill>
                    <a:prstClr val="black"/>
                  </a:solidFill>
                  <a:latin typeface="Times New Roman" pitchFamily="18" charset="0"/>
                </a:rPr>
                <a:t>законодательства,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600" b="1">
                  <a:solidFill>
                    <a:prstClr val="black"/>
                  </a:solidFill>
                  <a:latin typeface="Times New Roman" pitchFamily="18" charset="0"/>
                </a:rPr>
                <a:t>например: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600" b="1">
                  <a:solidFill>
                    <a:prstClr val="black"/>
                  </a:solidFill>
                  <a:latin typeface="Times New Roman" pitchFamily="18" charset="0"/>
                </a:rPr>
                <a:t>-доходы от использования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600" b="1">
                  <a:solidFill>
                    <a:prstClr val="black"/>
                  </a:solidFill>
                  <a:latin typeface="Times New Roman" pitchFamily="18" charset="0"/>
                </a:rPr>
                <a:t>муниципального имущества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600" b="1">
                  <a:solidFill>
                    <a:prstClr val="black"/>
                  </a:solidFill>
                  <a:latin typeface="Times New Roman" pitchFamily="18" charset="0"/>
                </a:rPr>
                <a:t>и земли;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600" b="1">
                  <a:solidFill>
                    <a:prstClr val="black"/>
                  </a:solidFill>
                  <a:latin typeface="Times New Roman" pitchFamily="18" charset="0"/>
                </a:rPr>
                <a:t>- штрафные санкции;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600" b="1">
                  <a:solidFill>
                    <a:prstClr val="black"/>
                  </a:solidFill>
                  <a:latin typeface="Times New Roman" pitchFamily="18" charset="0"/>
                </a:rPr>
                <a:t>- другие.</a:t>
              </a:r>
            </a:p>
          </p:txBody>
        </p:sp>
        <p:sp>
          <p:nvSpPr>
            <p:cNvPr id="63499" name="AutoShape 18"/>
            <p:cNvSpPr>
              <a:spLocks noChangeArrowheads="1"/>
            </p:cNvSpPr>
            <p:nvPr/>
          </p:nvSpPr>
          <p:spPr bwMode="auto">
            <a:xfrm>
              <a:off x="4014" y="1797"/>
              <a:ext cx="1678" cy="2268"/>
            </a:xfrm>
            <a:prstGeom prst="flowChartAlternateProcess">
              <a:avLst/>
            </a:prstGeom>
            <a:solidFill>
              <a:srgbClr val="FF9933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600" b="1" dirty="0">
                  <a:solidFill>
                    <a:prstClr val="black"/>
                  </a:solidFill>
                  <a:latin typeface="Times New Roman" pitchFamily="18" charset="0"/>
                </a:rPr>
                <a:t>Поступления от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600" b="1" dirty="0">
                  <a:solidFill>
                    <a:prstClr val="black"/>
                  </a:solidFill>
                  <a:latin typeface="Times New Roman" pitchFamily="18" charset="0"/>
                </a:rPr>
                <a:t>других бюджетов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600" b="1" dirty="0">
                  <a:solidFill>
                    <a:prstClr val="black"/>
                  </a:solidFill>
                  <a:latin typeface="Times New Roman" pitchFamily="18" charset="0"/>
                </a:rPr>
                <a:t>бюджетной системы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600" b="1" dirty="0">
                  <a:solidFill>
                    <a:prstClr val="black"/>
                  </a:solidFill>
                  <a:latin typeface="Times New Roman" pitchFamily="18" charset="0"/>
                </a:rPr>
                <a:t>(межбюджетные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600" b="1" dirty="0" smtClean="0">
                  <a:solidFill>
                    <a:prstClr val="black"/>
                  </a:solidFill>
                  <a:latin typeface="Times New Roman" pitchFamily="18" charset="0"/>
                </a:rPr>
                <a:t>трансферты).</a:t>
              </a:r>
              <a:endParaRPr lang="ru-RU" sz="1600" b="1" dirty="0">
                <a:solidFill>
                  <a:prstClr val="black"/>
                </a:solidFill>
                <a:latin typeface="Times New Roman" pitchFamily="18" charset="0"/>
              </a:endParaRPr>
            </a:p>
          </p:txBody>
        </p:sp>
        <p:sp>
          <p:nvSpPr>
            <p:cNvPr id="63500" name="Line 21"/>
            <p:cNvSpPr>
              <a:spLocks noChangeShapeType="1"/>
            </p:cNvSpPr>
            <p:nvPr/>
          </p:nvSpPr>
          <p:spPr bwMode="auto">
            <a:xfrm>
              <a:off x="3651" y="1298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400">
                <a:solidFill>
                  <a:prstClr val="black"/>
                </a:solidFill>
                <a:latin typeface="Times New Roman" pitchFamily="18" charset="0"/>
              </a:endParaRPr>
            </a:p>
          </p:txBody>
        </p:sp>
        <p:sp>
          <p:nvSpPr>
            <p:cNvPr id="63501" name="Line 22"/>
            <p:cNvSpPr>
              <a:spLocks noChangeShapeType="1"/>
            </p:cNvSpPr>
            <p:nvPr/>
          </p:nvSpPr>
          <p:spPr bwMode="auto">
            <a:xfrm flipH="1">
              <a:off x="1292" y="1389"/>
              <a:ext cx="235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400">
                <a:solidFill>
                  <a:prstClr val="black"/>
                </a:solidFill>
                <a:latin typeface="Times New Roman" pitchFamily="18" charset="0"/>
              </a:endParaRPr>
            </a:p>
          </p:txBody>
        </p:sp>
        <p:sp>
          <p:nvSpPr>
            <p:cNvPr id="63502" name="Line 23"/>
            <p:cNvSpPr>
              <a:spLocks noChangeShapeType="1"/>
            </p:cNvSpPr>
            <p:nvPr/>
          </p:nvSpPr>
          <p:spPr bwMode="auto">
            <a:xfrm>
              <a:off x="1292" y="1389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400">
                <a:solidFill>
                  <a:prstClr val="black"/>
                </a:solidFill>
                <a:latin typeface="Times New Roman" pitchFamily="18" charset="0"/>
              </a:endParaRPr>
            </a:p>
          </p:txBody>
        </p:sp>
        <p:sp>
          <p:nvSpPr>
            <p:cNvPr id="63503" name="Line 24"/>
            <p:cNvSpPr>
              <a:spLocks noChangeShapeType="1"/>
            </p:cNvSpPr>
            <p:nvPr/>
          </p:nvSpPr>
          <p:spPr bwMode="auto">
            <a:xfrm>
              <a:off x="3651" y="1389"/>
              <a:ext cx="12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400">
                <a:solidFill>
                  <a:prstClr val="black"/>
                </a:solidFill>
                <a:latin typeface="Times New Roman" pitchFamily="18" charset="0"/>
              </a:endParaRPr>
            </a:p>
          </p:txBody>
        </p:sp>
        <p:sp>
          <p:nvSpPr>
            <p:cNvPr id="63504" name="Line 25"/>
            <p:cNvSpPr>
              <a:spLocks noChangeShapeType="1"/>
            </p:cNvSpPr>
            <p:nvPr/>
          </p:nvSpPr>
          <p:spPr bwMode="auto">
            <a:xfrm>
              <a:off x="4921" y="1389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400">
                <a:solidFill>
                  <a:prstClr val="black"/>
                </a:solidFill>
                <a:latin typeface="Times New Roman" pitchFamily="18" charset="0"/>
              </a:endParaRPr>
            </a:p>
          </p:txBody>
        </p:sp>
        <p:sp>
          <p:nvSpPr>
            <p:cNvPr id="63505" name="Line 26"/>
            <p:cNvSpPr>
              <a:spLocks noChangeShapeType="1"/>
            </p:cNvSpPr>
            <p:nvPr/>
          </p:nvSpPr>
          <p:spPr bwMode="auto">
            <a:xfrm>
              <a:off x="3107" y="1389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400">
                <a:solidFill>
                  <a:prstClr val="black"/>
                </a:solidFill>
                <a:latin typeface="Times New Roman" pitchFamily="18" charset="0"/>
              </a:endParaRPr>
            </a:p>
          </p:txBody>
        </p:sp>
      </p:grpSp>
      <p:sp>
        <p:nvSpPr>
          <p:cNvPr id="63491" name="Slide Number Placeholder 5"/>
          <p:cNvSpPr txBox="1">
            <a:spLocks noGrp="1"/>
          </p:cNvSpPr>
          <p:nvPr/>
        </p:nvSpPr>
        <p:spPr bwMode="auto">
          <a:xfrm>
            <a:off x="8748713" y="6492875"/>
            <a:ext cx="39528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286EFBFE-1767-4DE9-B1C3-0153FDAF9989}" type="slidenum">
              <a:rPr lang="en-US" altLang="ru-RU" sz="1200">
                <a:solidFill>
                  <a:srgbClr val="898989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altLang="ru-RU" sz="1200">
              <a:solidFill>
                <a:srgbClr val="898989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28926" y="181587"/>
            <a:ext cx="60174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доходов бюджета городского поселения</a:t>
            </a:r>
          </a:p>
        </p:txBody>
      </p:sp>
      <p:pic>
        <p:nvPicPr>
          <p:cNvPr id="32770" name="Picture 2" descr="http://www.penza-online.ru/upload/iblock/79a/4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2449715" cy="1628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3049369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9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671513"/>
          </a:xfrm>
        </p:spPr>
        <p:txBody>
          <a:bodyPr>
            <a:normAutofit fontScale="90000"/>
          </a:bodyPr>
          <a:lstStyle/>
          <a:p>
            <a:pPr marL="0" indent="0" algn="ctr" eaLnBrk="1" hangingPunct="1">
              <a:buNone/>
              <a:defRPr/>
            </a:pPr>
            <a:r>
              <a:rPr lang="ru-RU" altLang="ru-RU" sz="2400" b="1" i="1" dirty="0" smtClean="0">
                <a:solidFill>
                  <a:schemeClr val="bg2">
                    <a:lumMod val="50000"/>
                  </a:schemeClr>
                </a:solidFill>
              </a:rPr>
              <a:t>Межбюджетные трансферты – основной вид</a:t>
            </a:r>
            <a:br>
              <a:rPr lang="ru-RU" altLang="ru-RU" sz="2400" b="1" i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altLang="ru-RU" sz="2400" b="1" i="1" dirty="0" smtClean="0">
                <a:solidFill>
                  <a:schemeClr val="bg2">
                    <a:lumMod val="50000"/>
                  </a:schemeClr>
                </a:solidFill>
              </a:rPr>
              <a:t>безвозмездных перечислений</a:t>
            </a:r>
          </a:p>
        </p:txBody>
      </p:sp>
      <p:sp>
        <p:nvSpPr>
          <p:cNvPr id="165891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1341438"/>
            <a:ext cx="8229600" cy="1008062"/>
          </a:xfrm>
          <a:prstGeom prst="rect">
            <a:avLst/>
          </a:prstGeom>
        </p:spPr>
        <p:txBody>
          <a:bodyPr/>
          <a:lstStyle/>
          <a:p>
            <a:pPr algn="just" eaLnBrk="1" hangingPunct="1">
              <a:buFont typeface="Wingdings" pitchFamily="2" charset="2"/>
              <a:buNone/>
              <a:defRPr/>
            </a:pPr>
            <a:r>
              <a:rPr lang="ru-RU" altLang="ru-RU" sz="2000" b="1" i="1" smtClean="0"/>
              <a:t>Межбюджетные трансферты</a:t>
            </a:r>
            <a:r>
              <a:rPr lang="ru-RU" altLang="ru-RU" sz="2000" i="1" smtClean="0"/>
              <a:t> – это денежные средства, перечисляемые из одного бюджета бюджетной системы Российской Федерации другому.</a:t>
            </a: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250825" y="2781300"/>
            <a:ext cx="4572000" cy="8001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200" b="1" dirty="0" smtClean="0">
                <a:solidFill>
                  <a:srgbClr val="FFFFFF"/>
                </a:solidFill>
                <a:latin typeface="Times New Roman" pitchFamily="18" charset="0"/>
              </a:rPr>
              <a:t>Виды межбюджетных трансфертов</a:t>
            </a:r>
            <a:endParaRPr lang="ru-RU" altLang="ru-RU" dirty="0" smtClean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250825" y="3573463"/>
            <a:ext cx="4572000" cy="800100"/>
          </a:xfrm>
          <a:prstGeom prst="rect">
            <a:avLst/>
          </a:prstGeom>
          <a:solidFill>
            <a:srgbClr val="EBF0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smtClean="0">
                <a:solidFill>
                  <a:srgbClr val="003366"/>
                </a:solidFill>
                <a:latin typeface="Times New Roman" pitchFamily="18" charset="0"/>
              </a:rPr>
              <a:t>Дотации (от лат. «Dotatio» - дар,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smtClean="0">
                <a:solidFill>
                  <a:srgbClr val="003366"/>
                </a:solidFill>
                <a:latin typeface="Times New Roman" pitchFamily="18" charset="0"/>
              </a:rPr>
              <a:t>пожертвование)</a:t>
            </a:r>
            <a:endParaRPr lang="ru-RU" altLang="ru-RU" smtClean="0">
              <a:solidFill>
                <a:srgbClr val="003366"/>
              </a:solidFill>
              <a:latin typeface="Times New Roman" pitchFamily="18" charset="0"/>
            </a:endParaRP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250825" y="4365625"/>
            <a:ext cx="4572000" cy="1028700"/>
          </a:xfrm>
          <a:prstGeom prst="rect">
            <a:avLst/>
          </a:prstGeom>
          <a:solidFill>
            <a:srgbClr val="EBF0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smtClean="0">
                <a:solidFill>
                  <a:srgbClr val="003366"/>
                </a:solidFill>
                <a:latin typeface="Times New Roman" pitchFamily="18" charset="0"/>
              </a:rPr>
              <a:t>Субвенции (от лат. «Subvenire» -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smtClean="0">
                <a:solidFill>
                  <a:srgbClr val="003366"/>
                </a:solidFill>
                <a:latin typeface="Times New Roman" pitchFamily="18" charset="0"/>
              </a:rPr>
              <a:t>приходить на помощь)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z="2000" b="1" smtClean="0">
              <a:solidFill>
                <a:srgbClr val="003366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z="2000" b="1" smtClean="0">
              <a:solidFill>
                <a:srgbClr val="FFFFFF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z="2000" b="1" smtClean="0">
              <a:solidFill>
                <a:srgbClr val="FFFFFF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z="2000" b="1" smtClean="0">
              <a:solidFill>
                <a:srgbClr val="FFFFFF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z="2000" b="1" smtClean="0">
              <a:solidFill>
                <a:srgbClr val="FFFFFF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z="2000" b="1" smtClean="0">
              <a:solidFill>
                <a:srgbClr val="FFFFFF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z="2000" b="1" smtClean="0">
              <a:solidFill>
                <a:srgbClr val="FFFFFF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z="2000" b="1" smtClean="0">
              <a:solidFill>
                <a:srgbClr val="FFFFFF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z="2000" b="1" smtClean="0">
              <a:solidFill>
                <a:srgbClr val="FFFFFF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z="2000" b="1" smtClean="0">
              <a:solidFill>
                <a:srgbClr val="FFFFFF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z="2000" b="1" smtClean="0">
              <a:solidFill>
                <a:srgbClr val="FFFFFF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z="2000" b="1" smtClean="0">
              <a:solidFill>
                <a:srgbClr val="FFFFFF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z="2000" b="1" smtClean="0">
              <a:solidFill>
                <a:srgbClr val="FFFFFF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z="2000" b="1" smtClean="0">
              <a:solidFill>
                <a:srgbClr val="FFFFFF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z="2000" b="1" smtClean="0">
              <a:solidFill>
                <a:srgbClr val="FFFFFF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z="2000" b="1" smtClean="0">
              <a:solidFill>
                <a:srgbClr val="FFFFFF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z="2000" b="1" smtClean="0">
              <a:solidFill>
                <a:srgbClr val="FFFFFF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250825" y="5373688"/>
            <a:ext cx="4572000" cy="1028700"/>
          </a:xfrm>
          <a:prstGeom prst="rect">
            <a:avLst/>
          </a:prstGeom>
          <a:solidFill>
            <a:srgbClr val="EBF0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smtClean="0">
                <a:solidFill>
                  <a:srgbClr val="003366"/>
                </a:solidFill>
                <a:latin typeface="Times New Roman" pitchFamily="18" charset="0"/>
              </a:rPr>
              <a:t>Субсидии (от лат. «Subsidium» -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smtClean="0">
                <a:solidFill>
                  <a:srgbClr val="003366"/>
                </a:solidFill>
                <a:latin typeface="Times New Roman" pitchFamily="18" charset="0"/>
              </a:rPr>
              <a:t>поддержка)</a:t>
            </a:r>
            <a:endParaRPr lang="ru-RU" altLang="ru-RU" smtClean="0">
              <a:solidFill>
                <a:srgbClr val="003366"/>
              </a:solidFill>
              <a:latin typeface="Times New Roman" pitchFamily="18" charset="0"/>
            </a:endParaRPr>
          </a:p>
        </p:txBody>
      </p:sp>
      <p:sp>
        <p:nvSpPr>
          <p:cNvPr id="29704" name="Rectangle 9"/>
          <p:cNvSpPr>
            <a:spLocks noChangeArrowheads="1"/>
          </p:cNvSpPr>
          <p:nvPr/>
        </p:nvSpPr>
        <p:spPr bwMode="auto">
          <a:xfrm>
            <a:off x="4859338" y="2781300"/>
            <a:ext cx="4176712" cy="8001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900" b="1" dirty="0" smtClean="0">
              <a:solidFill>
                <a:srgbClr val="FFFFFF"/>
              </a:solidFill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200" b="1" dirty="0" smtClean="0">
                <a:solidFill>
                  <a:srgbClr val="FFFFFF"/>
                </a:solidFill>
                <a:latin typeface="Times New Roman" pitchFamily="18" charset="0"/>
              </a:rPr>
              <a:t>Определение</a:t>
            </a:r>
            <a:endParaRPr lang="ru-RU" altLang="ru-RU" dirty="0" smtClean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29705" name="Rectangle 10"/>
          <p:cNvSpPr>
            <a:spLocks noChangeArrowheads="1"/>
          </p:cNvSpPr>
          <p:nvPr/>
        </p:nvSpPr>
        <p:spPr bwMode="auto">
          <a:xfrm>
            <a:off x="4859338" y="3573463"/>
            <a:ext cx="4176712" cy="800100"/>
          </a:xfrm>
          <a:prstGeom prst="rect">
            <a:avLst/>
          </a:prstGeom>
          <a:solidFill>
            <a:srgbClr val="EBF0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 smtClean="0">
                <a:solidFill>
                  <a:srgbClr val="003366"/>
                </a:solidFill>
                <a:latin typeface="Times New Roman" pitchFamily="18" charset="0"/>
              </a:rPr>
              <a:t>Предоставляются без определения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 smtClean="0">
                <a:solidFill>
                  <a:srgbClr val="003366"/>
                </a:solidFill>
                <a:latin typeface="Times New Roman" pitchFamily="18" charset="0"/>
              </a:rPr>
              <a:t>конкретной цели их использования</a:t>
            </a:r>
          </a:p>
        </p:txBody>
      </p:sp>
      <p:sp>
        <p:nvSpPr>
          <p:cNvPr id="29706" name="Rectangle 11"/>
          <p:cNvSpPr>
            <a:spLocks noChangeArrowheads="1"/>
          </p:cNvSpPr>
          <p:nvPr/>
        </p:nvSpPr>
        <p:spPr bwMode="auto">
          <a:xfrm>
            <a:off x="4859338" y="4365625"/>
            <a:ext cx="4176712" cy="1028700"/>
          </a:xfrm>
          <a:prstGeom prst="rect">
            <a:avLst/>
          </a:prstGeom>
          <a:solidFill>
            <a:srgbClr val="EBF0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 smtClean="0">
                <a:solidFill>
                  <a:srgbClr val="003366"/>
                </a:solidFill>
                <a:latin typeface="Times New Roman" pitchFamily="18" charset="0"/>
              </a:rPr>
              <a:t>Предоставляются на финансирование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 smtClean="0">
                <a:solidFill>
                  <a:srgbClr val="003366"/>
                </a:solidFill>
                <a:latin typeface="Times New Roman" pitchFamily="18" charset="0"/>
              </a:rPr>
              <a:t>«переданных</a:t>
            </a:r>
            <a:r>
              <a:rPr lang="ru-RU" altLang="ru-RU" sz="1600" b="1" dirty="0" smtClean="0">
                <a:solidFill>
                  <a:srgbClr val="003366"/>
                </a:solidFill>
                <a:latin typeface="Calibri" pitchFamily="34" charset="0"/>
              </a:rPr>
              <a:t>»</a:t>
            </a:r>
            <a:r>
              <a:rPr lang="ru-RU" altLang="ru-RU" sz="1600" b="1" dirty="0" smtClean="0">
                <a:solidFill>
                  <a:srgbClr val="003366"/>
                </a:solidFill>
                <a:latin typeface="Times New Roman" pitchFamily="18" charset="0"/>
              </a:rPr>
              <a:t> другим публично-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 smtClean="0">
                <a:solidFill>
                  <a:srgbClr val="003366"/>
                </a:solidFill>
                <a:latin typeface="Times New Roman" pitchFamily="18" charset="0"/>
              </a:rPr>
              <a:t>правовым образованиям полномочий</a:t>
            </a:r>
          </a:p>
        </p:txBody>
      </p:sp>
      <p:sp>
        <p:nvSpPr>
          <p:cNvPr id="29707" name="Rectangle 12"/>
          <p:cNvSpPr>
            <a:spLocks noChangeArrowheads="1"/>
          </p:cNvSpPr>
          <p:nvPr/>
        </p:nvSpPr>
        <p:spPr bwMode="auto">
          <a:xfrm>
            <a:off x="4859338" y="5373688"/>
            <a:ext cx="4176712" cy="1028700"/>
          </a:xfrm>
          <a:prstGeom prst="rect">
            <a:avLst/>
          </a:prstGeom>
          <a:solidFill>
            <a:srgbClr val="EBF0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 smtClean="0">
                <a:solidFill>
                  <a:srgbClr val="003366"/>
                </a:solidFill>
                <a:latin typeface="Times New Roman" pitchFamily="18" charset="0"/>
              </a:rPr>
              <a:t>Предоставляются на условиях долевого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 err="1" smtClean="0">
                <a:solidFill>
                  <a:srgbClr val="003366"/>
                </a:solidFill>
                <a:latin typeface="Times New Roman" pitchFamily="18" charset="0"/>
              </a:rPr>
              <a:t>софинансирования</a:t>
            </a:r>
            <a:r>
              <a:rPr lang="ru-RU" altLang="ru-RU" sz="1600" b="1" dirty="0" smtClean="0">
                <a:solidFill>
                  <a:srgbClr val="003366"/>
                </a:solidFill>
                <a:latin typeface="Times New Roman" pitchFamily="18" charset="0"/>
              </a:rPr>
              <a:t> расходов других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 smtClean="0">
                <a:solidFill>
                  <a:srgbClr val="003366"/>
                </a:solidFill>
                <a:latin typeface="Times New Roman" pitchFamily="18" charset="0"/>
              </a:rPr>
              <a:t>бюджетов</a:t>
            </a:r>
          </a:p>
        </p:txBody>
      </p:sp>
    </p:spTree>
    <p:extLst>
      <p:ext uri="{BB962C8B-B14F-4D97-AF65-F5344CB8AC3E}">
        <p14:creationId xmlns:p14="http://schemas.microsoft.com/office/powerpoint/2010/main" val="68515444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3763" y="155010"/>
            <a:ext cx="79205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Нормативы зачислений налоговых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неналоговых доходов в бюджет городского поселения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6067345"/>
              </p:ext>
            </p:extLst>
          </p:nvPr>
        </p:nvGraphicFramePr>
        <p:xfrm>
          <a:off x="755576" y="980728"/>
          <a:ext cx="7148320" cy="357614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746091"/>
                <a:gridCol w="4510493"/>
                <a:gridCol w="1891736"/>
              </a:tblGrid>
              <a:tr h="36061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</a:rPr>
                        <a:t>Налоги и сборы,</a:t>
                      </a: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</a:rPr>
                        <a:t> установленные законодательством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</a:rPr>
                        <a:t>Бюджет поселения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80995">
                <a:tc rowSpan="6"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bg1"/>
                          </a:solidFill>
                        </a:rPr>
                        <a:t>федеральные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</a:rPr>
                        <a:t>1. Акцизы, в том числе</a:t>
                      </a:r>
                      <a:endParaRPr lang="ru-RU" sz="1200" b="1" i="0" baseline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b="1" i="0" baseline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6852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</a:rPr>
                        <a:t>доходы от уплаты акцизов на нефтепродукты</a:t>
                      </a:r>
                      <a:endParaRPr lang="ru-RU" sz="1200" b="1" i="0" baseline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</a:rPr>
                        <a:t>0,1265</a:t>
                      </a:r>
                      <a:r>
                        <a:rPr lang="ru-RU" sz="1200" b="1" u="none" strike="noStrike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</a:rPr>
                        <a:t>%</a:t>
                      </a:r>
                      <a:endParaRPr lang="ru-RU" sz="1200" b="1" i="0" u="none" strike="noStrike" baseline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8099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</a:rPr>
                        <a:t> 2. Налог на доходы физических лиц</a:t>
                      </a:r>
                      <a:endParaRPr lang="ru-RU" sz="1200" b="1" i="0" baseline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</a:rPr>
                        <a:t>10%</a:t>
                      </a:r>
                      <a:endParaRPr lang="ru-RU" sz="1200" b="1" i="0" u="none" strike="noStrike" baseline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8099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</a:rPr>
                        <a:t>   3</a:t>
                      </a:r>
                      <a:r>
                        <a:rPr lang="ru-RU" sz="1200" u="none" strike="noStrike" baseline="0" dirty="0">
                          <a:solidFill>
                            <a:schemeClr val="bg1"/>
                          </a:solidFill>
                          <a:latin typeface="Times New Roman" pitchFamily="18" charset="0"/>
                        </a:rPr>
                        <a:t>. Налоги со специальными налоговыми </a:t>
                      </a:r>
                      <a:r>
                        <a:rPr lang="ru-RU" sz="1200" u="none" strike="noStrike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</a:rPr>
                        <a:t>режимами:</a:t>
                      </a:r>
                      <a:endParaRPr lang="ru-RU" sz="1200" b="1" i="0" u="none" strike="noStrike" baseline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baseline="0" dirty="0">
                          <a:solidFill>
                            <a:schemeClr val="bg1"/>
                          </a:solidFill>
                          <a:latin typeface="Times New Roman" pitchFamily="18" charset="0"/>
                        </a:rPr>
                        <a:t> </a:t>
                      </a:r>
                      <a:endParaRPr lang="ru-RU" sz="1200" b="1" i="0" u="none" strike="noStrike" baseline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8099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baseline="0" dirty="0">
                          <a:solidFill>
                            <a:schemeClr val="bg1"/>
                          </a:solidFill>
                          <a:latin typeface="Times New Roman" pitchFamily="18" charset="0"/>
                        </a:rPr>
                        <a:t>единый сельскохозяйственный налог</a:t>
                      </a:r>
                      <a:endParaRPr lang="ru-RU" sz="1200" b="1" i="0" u="none" strike="noStrike" baseline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</a:rPr>
                        <a:t>50</a:t>
                      </a:r>
                      <a:r>
                        <a:rPr lang="ru-RU" sz="1200" u="none" strike="noStrike" baseline="0" dirty="0">
                          <a:solidFill>
                            <a:schemeClr val="bg1"/>
                          </a:solidFill>
                          <a:latin typeface="Times New Roman" pitchFamily="18" charset="0"/>
                        </a:rPr>
                        <a:t>%</a:t>
                      </a:r>
                      <a:endParaRPr lang="ru-RU" sz="1200" b="1" i="0" u="none" strike="noStrike" baseline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39173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</a:rPr>
                        <a:t>   4</a:t>
                      </a:r>
                      <a:r>
                        <a:rPr lang="ru-RU" sz="1200" u="none" strike="noStrike" baseline="0" dirty="0">
                          <a:solidFill>
                            <a:schemeClr val="bg1"/>
                          </a:solidFill>
                          <a:latin typeface="Times New Roman" pitchFamily="18" charset="0"/>
                        </a:rPr>
                        <a:t>. Государственная </a:t>
                      </a:r>
                      <a:r>
                        <a:rPr lang="ru-RU" sz="1200" u="none" strike="noStrike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</a:rPr>
                        <a:t>пошлина</a:t>
                      </a:r>
                      <a:endParaRPr lang="ru-RU" sz="1200" b="1" i="0" u="none" strike="noStrike" baseline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baseline="0" dirty="0">
                          <a:solidFill>
                            <a:schemeClr val="bg1"/>
                          </a:solidFill>
                          <a:latin typeface="Times New Roman" pitchFamily="18" charset="0"/>
                        </a:rPr>
                        <a:t>100%</a:t>
                      </a:r>
                      <a:endParaRPr lang="ru-RU" sz="1200" b="1" i="0" u="none" strike="noStrike" baseline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85674">
                <a:tc rowSpan="2">
                  <a:txBody>
                    <a:bodyPr/>
                    <a:lstStyle/>
                    <a:p>
                      <a:pPr algn="ctr"/>
                      <a:r>
                        <a:rPr lang="ru-RU" sz="1500" baseline="0" dirty="0" smtClean="0">
                          <a:solidFill>
                            <a:schemeClr val="bg1"/>
                          </a:solidFill>
                        </a:rPr>
                        <a:t>местные</a:t>
                      </a:r>
                      <a:endParaRPr lang="ru-RU" sz="1500" b="1" baseline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</a:rPr>
                        <a:t>   1. </a:t>
                      </a:r>
                      <a:r>
                        <a:rPr lang="ru-RU" sz="1200" u="none" strike="noStrike" baseline="0" dirty="0">
                          <a:solidFill>
                            <a:schemeClr val="bg1"/>
                          </a:solidFill>
                          <a:latin typeface="Times New Roman" pitchFamily="18" charset="0"/>
                        </a:rPr>
                        <a:t>Налог на имущество физических лиц</a:t>
                      </a:r>
                      <a:endParaRPr lang="ru-RU" sz="1200" b="1" i="0" u="none" strike="noStrike" baseline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baseline="0" dirty="0">
                          <a:solidFill>
                            <a:schemeClr val="bg1"/>
                          </a:solidFill>
                          <a:latin typeface="Times New Roman" pitchFamily="18" charset="0"/>
                        </a:rPr>
                        <a:t>100%</a:t>
                      </a:r>
                      <a:endParaRPr lang="ru-RU" sz="1200" b="1" i="0" u="none" strike="noStrike" baseline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59818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</a:rPr>
                        <a:t>   2. </a:t>
                      </a:r>
                      <a:r>
                        <a:rPr lang="ru-RU" sz="1200" u="none" strike="noStrike" baseline="0" dirty="0">
                          <a:solidFill>
                            <a:schemeClr val="bg1"/>
                          </a:solidFill>
                          <a:latin typeface="Times New Roman" pitchFamily="18" charset="0"/>
                        </a:rPr>
                        <a:t>Земельный налог</a:t>
                      </a:r>
                      <a:endParaRPr lang="ru-RU" sz="1200" b="1" i="0" u="none" strike="noStrike" baseline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baseline="0" dirty="0">
                          <a:solidFill>
                            <a:schemeClr val="bg1"/>
                          </a:solidFill>
                          <a:latin typeface="Times New Roman" pitchFamily="18" charset="0"/>
                        </a:rPr>
                        <a:t>100%</a:t>
                      </a:r>
                      <a:endParaRPr lang="ru-RU" sz="1200" b="1" i="0" u="none" strike="noStrike" baseline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403603"/>
              </p:ext>
            </p:extLst>
          </p:nvPr>
        </p:nvGraphicFramePr>
        <p:xfrm>
          <a:off x="755576" y="4581128"/>
          <a:ext cx="7148320" cy="64807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746091"/>
                <a:gridCol w="4510493"/>
                <a:gridCol w="1891736"/>
              </a:tblGrid>
              <a:tr h="64807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</a:rPr>
                        <a:t>Неналоговые доходы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</a:rPr>
                        <a:t>Бюджет поселения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8287687"/>
              </p:ext>
            </p:extLst>
          </p:nvPr>
        </p:nvGraphicFramePr>
        <p:xfrm>
          <a:off x="755576" y="5085185"/>
          <a:ext cx="7128792" cy="60121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256584"/>
                <a:gridCol w="1872208"/>
              </a:tblGrid>
              <a:tr h="601216">
                <a:tc>
                  <a:txBody>
                    <a:bodyPr/>
                    <a:lstStyle/>
                    <a:p>
                      <a:pPr algn="ctr"/>
                      <a:r>
                        <a:rPr lang="ru-RU" sz="1200" b="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</a:rPr>
                        <a:t> 1. Доходы от использования имущества, находящегося в муниципальной собственности</a:t>
                      </a:r>
                      <a:endParaRPr lang="ru-RU" sz="1200" b="0" i="0" baseline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</a:rPr>
                        <a:t>100%</a:t>
                      </a:r>
                      <a:endParaRPr lang="ru-RU" sz="1200" b="0" i="0" u="none" strike="noStrike" baseline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8434451"/>
              </p:ext>
            </p:extLst>
          </p:nvPr>
        </p:nvGraphicFramePr>
        <p:xfrm>
          <a:off x="779648" y="5661248"/>
          <a:ext cx="7104720" cy="67322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238834"/>
                <a:gridCol w="1865886"/>
              </a:tblGrid>
              <a:tr h="673224">
                <a:tc>
                  <a:txBody>
                    <a:bodyPr/>
                    <a:lstStyle/>
                    <a:p>
                      <a:pPr algn="ctr"/>
                      <a:r>
                        <a:rPr lang="ru-RU" sz="1200" b="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</a:rPr>
                        <a:t> 2. Доходы от продажи материальных и нематериальных активов</a:t>
                      </a:r>
                      <a:endParaRPr lang="ru-RU" sz="1200" b="0" i="0" baseline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</a:rPr>
                        <a:t>100%</a:t>
                      </a:r>
                      <a:endParaRPr lang="ru-RU" sz="1200" b="0" i="0" u="none" strike="noStrike" baseline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0420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90600" y="0"/>
            <a:ext cx="2590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11430"/>
                <a:solidFill>
                  <a:schemeClr val="bg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Виды доходов</a:t>
            </a:r>
          </a:p>
        </p:txBody>
      </p:sp>
      <p:graphicFrame>
        <p:nvGraphicFramePr>
          <p:cNvPr id="5" name="Содержимое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3296515"/>
              </p:ext>
            </p:extLst>
          </p:nvPr>
        </p:nvGraphicFramePr>
        <p:xfrm>
          <a:off x="304800" y="609600"/>
          <a:ext cx="4000528" cy="2196536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4000528"/>
              </a:tblGrid>
              <a:tr h="39821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Налоговые  доходы </a:t>
                      </a:r>
                      <a:endParaRPr lang="ru-RU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1744924"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ru-RU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-Налог на доходы физических лиц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ru-RU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-Акцизы</a:t>
                      </a:r>
                    </a:p>
                    <a:p>
                      <a:pPr algn="l">
                        <a:buFontTx/>
                        <a:buChar char="-"/>
                      </a:pPr>
                      <a:r>
                        <a:rPr lang="ru-RU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Налог на имущество физических лиц     </a:t>
                      </a:r>
                    </a:p>
                    <a:p>
                      <a:pPr algn="l">
                        <a:buFontTx/>
                        <a:buChar char="-"/>
                      </a:pPr>
                      <a:r>
                        <a:rPr lang="ru-RU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Земельный налог</a:t>
                      </a:r>
                    </a:p>
                    <a:p>
                      <a:pPr algn="l">
                        <a:buFontTx/>
                        <a:buChar char="-"/>
                      </a:pPr>
                      <a:r>
                        <a:rPr lang="ru-RU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Единый сельскохозяйственный налог</a:t>
                      </a:r>
                    </a:p>
                    <a:p>
                      <a:pPr algn="l">
                        <a:buFontTx/>
                        <a:buChar char="-"/>
                      </a:pPr>
                      <a:r>
                        <a:rPr lang="ru-RU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Государственная пошлина</a:t>
                      </a:r>
                    </a:p>
                    <a:p>
                      <a:pPr algn="l">
                        <a:buFontTx/>
                        <a:buChar char="-"/>
                      </a:pPr>
                      <a:endParaRPr lang="ru-RU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</a:tbl>
          </a:graphicData>
        </a:graphic>
      </p:graphicFrame>
      <p:graphicFrame>
        <p:nvGraphicFramePr>
          <p:cNvPr id="6" name="Содержимое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3733529"/>
              </p:ext>
            </p:extLst>
          </p:nvPr>
        </p:nvGraphicFramePr>
        <p:xfrm>
          <a:off x="304800" y="2895600"/>
          <a:ext cx="4000528" cy="167640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4000528"/>
              </a:tblGrid>
              <a:tr h="28919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Неналоговые  доходы </a:t>
                      </a:r>
                      <a:endParaRPr lang="ru-RU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1036291">
                <a:tc>
                  <a:txBody>
                    <a:bodyPr/>
                    <a:lstStyle/>
                    <a:p>
                      <a:pPr algn="l">
                        <a:buFontTx/>
                        <a:buChar char="-"/>
                      </a:pPr>
                      <a:r>
                        <a:rPr lang="ru-RU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Арендная плата за передачу имущества и земельные участки</a:t>
                      </a:r>
                    </a:p>
                    <a:p>
                      <a:pPr algn="l">
                        <a:buFontTx/>
                        <a:buChar char="-"/>
                      </a:pPr>
                      <a:r>
                        <a:rPr lang="ru-RU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Доходы</a:t>
                      </a:r>
                      <a:r>
                        <a:rPr lang="ru-RU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от реализации имущества, в </a:t>
                      </a:r>
                      <a:r>
                        <a:rPr lang="ru-RU" sz="1600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т.ч</a:t>
                      </a:r>
                      <a:r>
                        <a:rPr lang="ru-RU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. земельных участков</a:t>
                      </a:r>
                    </a:p>
                    <a:p>
                      <a:pPr algn="l">
                        <a:buFontTx/>
                        <a:buChar char="-"/>
                      </a:pPr>
                      <a:endParaRPr lang="ru-RU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</a:tbl>
          </a:graphicData>
        </a:graphic>
      </p:graphicFrame>
      <p:graphicFrame>
        <p:nvGraphicFramePr>
          <p:cNvPr id="7" name="Содержимое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5073161"/>
              </p:ext>
            </p:extLst>
          </p:nvPr>
        </p:nvGraphicFramePr>
        <p:xfrm>
          <a:off x="304800" y="4509120"/>
          <a:ext cx="4000528" cy="192024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4000528"/>
              </a:tblGrid>
              <a:tr h="31089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Безвозмездные перечисления</a:t>
                      </a:r>
                      <a:endParaRPr lang="ru-RU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1321311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В том числе поступления от других бюджетов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(федерального и регионального уровней)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Их также</a:t>
                      </a:r>
                      <a:r>
                        <a:rPr lang="ru-RU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называют -м</a:t>
                      </a:r>
                      <a:r>
                        <a:rPr lang="ru-RU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ежбюджетные трансферты</a:t>
                      </a:r>
                      <a:endParaRPr lang="ru-RU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648200" y="214290"/>
            <a:ext cx="4267200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dirty="0">
                <a:ln w="11430"/>
                <a:gradFill>
                  <a:gsLst>
                    <a:gs pos="0">
                      <a:srgbClr val="F79646">
                        <a:tint val="90000"/>
                        <a:satMod val="120000"/>
                      </a:srgbClr>
                    </a:gs>
                    <a:gs pos="25000">
                      <a:srgbClr val="F79646">
                        <a:tint val="93000"/>
                        <a:satMod val="120000"/>
                      </a:srgbClr>
                    </a:gs>
                    <a:gs pos="50000">
                      <a:srgbClr val="F79646">
                        <a:shade val="89000"/>
                        <a:satMod val="110000"/>
                      </a:srgbClr>
                    </a:gs>
                    <a:gs pos="75000">
                      <a:srgbClr val="F79646">
                        <a:tint val="93000"/>
                        <a:satMod val="120000"/>
                      </a:srgbClr>
                    </a:gs>
                    <a:gs pos="100000">
                      <a:srgbClr val="F79646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Структура доходов бюджета </a:t>
            </a:r>
            <a:r>
              <a:rPr lang="ru-RU" b="1" dirty="0" smtClean="0">
                <a:ln w="11430"/>
                <a:gradFill>
                  <a:gsLst>
                    <a:gs pos="0">
                      <a:srgbClr val="F79646">
                        <a:tint val="90000"/>
                        <a:satMod val="120000"/>
                      </a:srgbClr>
                    </a:gs>
                    <a:gs pos="25000">
                      <a:srgbClr val="F79646">
                        <a:tint val="93000"/>
                        <a:satMod val="120000"/>
                      </a:srgbClr>
                    </a:gs>
                    <a:gs pos="50000">
                      <a:srgbClr val="F79646">
                        <a:shade val="89000"/>
                        <a:satMod val="110000"/>
                      </a:srgbClr>
                    </a:gs>
                    <a:gs pos="75000">
                      <a:srgbClr val="F79646">
                        <a:tint val="93000"/>
                        <a:satMod val="120000"/>
                      </a:srgbClr>
                    </a:gs>
                    <a:gs pos="100000">
                      <a:srgbClr val="F79646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городского поселена 2018 </a:t>
            </a:r>
            <a:r>
              <a:rPr lang="ru-RU" b="1" dirty="0">
                <a:ln w="11430"/>
                <a:gradFill>
                  <a:gsLst>
                    <a:gs pos="0">
                      <a:srgbClr val="F79646">
                        <a:tint val="90000"/>
                        <a:satMod val="120000"/>
                      </a:srgbClr>
                    </a:gs>
                    <a:gs pos="25000">
                      <a:srgbClr val="F79646">
                        <a:tint val="93000"/>
                        <a:satMod val="120000"/>
                      </a:srgbClr>
                    </a:gs>
                    <a:gs pos="50000">
                      <a:srgbClr val="F79646">
                        <a:shade val="89000"/>
                        <a:satMod val="110000"/>
                      </a:srgbClr>
                    </a:gs>
                    <a:gs pos="75000">
                      <a:srgbClr val="F79646">
                        <a:tint val="93000"/>
                        <a:satMod val="120000"/>
                      </a:srgbClr>
                    </a:gs>
                    <a:gs pos="100000">
                      <a:srgbClr val="F79646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год </a:t>
            </a:r>
            <a:endParaRPr lang="ru-RU" b="1" dirty="0" smtClean="0">
              <a:ln w="11430"/>
              <a:gradFill>
                <a:gsLst>
                  <a:gs pos="0">
                    <a:srgbClr val="F79646">
                      <a:tint val="90000"/>
                      <a:satMod val="120000"/>
                    </a:srgbClr>
                  </a:gs>
                  <a:gs pos="25000">
                    <a:srgbClr val="F79646">
                      <a:tint val="93000"/>
                      <a:satMod val="120000"/>
                    </a:srgbClr>
                  </a:gs>
                  <a:gs pos="50000">
                    <a:srgbClr val="F79646">
                      <a:shade val="89000"/>
                      <a:satMod val="110000"/>
                    </a:srgbClr>
                  </a:gs>
                  <a:gs pos="75000">
                    <a:srgbClr val="F79646">
                      <a:tint val="93000"/>
                      <a:satMod val="120000"/>
                    </a:srgbClr>
                  </a:gs>
                  <a:gs pos="100000">
                    <a:srgbClr val="F79646">
                      <a:tint val="90000"/>
                      <a:satMod val="120000"/>
                    </a:srgb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rgbClr val="F79646">
                        <a:tint val="90000"/>
                        <a:satMod val="120000"/>
                      </a:srgbClr>
                    </a:gs>
                    <a:gs pos="25000">
                      <a:srgbClr val="F79646">
                        <a:tint val="93000"/>
                        <a:satMod val="120000"/>
                      </a:srgbClr>
                    </a:gs>
                    <a:gs pos="50000">
                      <a:srgbClr val="F79646">
                        <a:shade val="89000"/>
                        <a:satMod val="110000"/>
                      </a:srgbClr>
                    </a:gs>
                    <a:gs pos="75000">
                      <a:srgbClr val="F79646">
                        <a:tint val="93000"/>
                        <a:satMod val="120000"/>
                      </a:srgbClr>
                    </a:gs>
                    <a:gs pos="100000">
                      <a:srgbClr val="F79646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( </a:t>
            </a:r>
            <a:r>
              <a:rPr lang="ru-RU" b="1" dirty="0" err="1" smtClean="0">
                <a:ln w="11430"/>
                <a:gradFill>
                  <a:gsLst>
                    <a:gs pos="0">
                      <a:srgbClr val="F79646">
                        <a:tint val="90000"/>
                        <a:satMod val="120000"/>
                      </a:srgbClr>
                    </a:gs>
                    <a:gs pos="25000">
                      <a:srgbClr val="F79646">
                        <a:tint val="93000"/>
                        <a:satMod val="120000"/>
                      </a:srgbClr>
                    </a:gs>
                    <a:gs pos="50000">
                      <a:srgbClr val="F79646">
                        <a:shade val="89000"/>
                        <a:satMod val="110000"/>
                      </a:srgbClr>
                    </a:gs>
                    <a:gs pos="75000">
                      <a:srgbClr val="F79646">
                        <a:tint val="93000"/>
                        <a:satMod val="120000"/>
                      </a:srgbClr>
                    </a:gs>
                    <a:gs pos="100000">
                      <a:srgbClr val="F79646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тыс.рублей</a:t>
            </a:r>
            <a:r>
              <a:rPr lang="ru-RU" b="1" dirty="0" smtClean="0">
                <a:ln w="11430"/>
                <a:gradFill>
                  <a:gsLst>
                    <a:gs pos="0">
                      <a:srgbClr val="F79646">
                        <a:tint val="90000"/>
                        <a:satMod val="120000"/>
                      </a:srgbClr>
                    </a:gs>
                    <a:gs pos="25000">
                      <a:srgbClr val="F79646">
                        <a:tint val="93000"/>
                        <a:satMod val="120000"/>
                      </a:srgbClr>
                    </a:gs>
                    <a:gs pos="50000">
                      <a:srgbClr val="F79646">
                        <a:shade val="89000"/>
                        <a:satMod val="110000"/>
                      </a:srgbClr>
                    </a:gs>
                    <a:gs pos="75000">
                      <a:srgbClr val="F79646">
                        <a:tint val="93000"/>
                        <a:satMod val="120000"/>
                      </a:srgbClr>
                    </a:gs>
                    <a:gs pos="100000">
                      <a:srgbClr val="F79646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)</a:t>
            </a:r>
            <a:endParaRPr lang="ru-RU" b="1" dirty="0">
              <a:ln w="11430"/>
              <a:gradFill>
                <a:gsLst>
                  <a:gs pos="0">
                    <a:srgbClr val="F79646">
                      <a:tint val="90000"/>
                      <a:satMod val="120000"/>
                    </a:srgbClr>
                  </a:gs>
                  <a:gs pos="25000">
                    <a:srgbClr val="F79646">
                      <a:tint val="93000"/>
                      <a:satMod val="120000"/>
                    </a:srgbClr>
                  </a:gs>
                  <a:gs pos="50000">
                    <a:srgbClr val="F79646">
                      <a:shade val="89000"/>
                      <a:satMod val="110000"/>
                    </a:srgbClr>
                  </a:gs>
                  <a:gs pos="75000">
                    <a:srgbClr val="F79646">
                      <a:tint val="93000"/>
                      <a:satMod val="120000"/>
                    </a:srgbClr>
                  </a:gs>
                  <a:gs pos="100000">
                    <a:srgbClr val="F79646">
                      <a:tint val="90000"/>
                      <a:satMod val="120000"/>
                    </a:srgb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1379857"/>
              </p:ext>
            </p:extLst>
          </p:nvPr>
        </p:nvGraphicFramePr>
        <p:xfrm>
          <a:off x="4876800" y="1219200"/>
          <a:ext cx="3857652" cy="202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4644"/>
                <a:gridCol w="114300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Доходы всего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cell3D prstMaterial="dkEdge">
                      <a:bevel prst="cross"/>
                      <a:lightRig rig="flood" dir="t"/>
                    </a:cell3D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chemeClr val="bg1"/>
                          </a:solidFill>
                        </a:rPr>
                        <a:t>15648,2</a:t>
                      </a:r>
                    </a:p>
                  </a:txBody>
                  <a:tcPr>
                    <a:cell3D prstMaterial="dkEdge">
                      <a:bevel prst="cross"/>
                      <a:lightRig rig="flood" dir="t"/>
                    </a:cell3D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72102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из</a:t>
                      </a:r>
                      <a:r>
                        <a:rPr lang="ru-RU" sz="1600" baseline="0" dirty="0" smtClean="0">
                          <a:solidFill>
                            <a:schemeClr val="bg1"/>
                          </a:solidFill>
                        </a:rPr>
                        <a:t> них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cell3D prstMaterial="dkEdge">
                      <a:bevel prst="cross"/>
                      <a:lightRig rig="flood" dir="t"/>
                    </a:cell3D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aseline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cell3D prstMaterial="dkEdge">
                      <a:bevel prst="cross"/>
                      <a:lightRig rig="flood" dir="t"/>
                    </a:cell3D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Налоговые</a:t>
                      </a:r>
                      <a:r>
                        <a:rPr lang="ru-RU" sz="1600" baseline="0" dirty="0" smtClean="0">
                          <a:solidFill>
                            <a:schemeClr val="bg1"/>
                          </a:solidFill>
                        </a:rPr>
                        <a:t> доходы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cell3D prstMaterial="dkEdge">
                      <a:bevel prst="cross"/>
                      <a:lightRig rig="flood" dir="t"/>
                    </a:cell3D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chemeClr val="bg1"/>
                          </a:solidFill>
                        </a:rPr>
                        <a:t>9705,5</a:t>
                      </a:r>
                    </a:p>
                  </a:txBody>
                  <a:tcPr>
                    <a:cell3D prstMaterial="dkEdge">
                      <a:bevel prst="cross"/>
                      <a:lightRig rig="flood" dir="t"/>
                    </a:cell3D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Неналоговые доходы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cell3D prstMaterial="dkEdge">
                      <a:bevel prst="cross"/>
                      <a:lightRig rig="flood" dir="t"/>
                    </a:cell3D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chemeClr val="bg1"/>
                          </a:solidFill>
                        </a:rPr>
                        <a:t>2690,4</a:t>
                      </a:r>
                      <a:endParaRPr lang="ru-RU" sz="1600" baseline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cell3D prstMaterial="dkEdge">
                      <a:bevel prst="cross"/>
                      <a:lightRig rig="flood" dir="t"/>
                    </a:cell3D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Безвозмездные перечисления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cell3D prstMaterial="dkEdge">
                      <a:bevel prst="cross"/>
                      <a:lightRig rig="flood" dir="t"/>
                    </a:cell3D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chemeClr val="bg1"/>
                          </a:solidFill>
                        </a:rPr>
                        <a:t>3252,3</a:t>
                      </a:r>
                      <a:endParaRPr lang="ru-RU" sz="1600" baseline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cell3D prstMaterial="dkEdge">
                      <a:bevel prst="cross"/>
                      <a:lightRig rig="flood" dir="t"/>
                    </a:cell3D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Содержимое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7495088"/>
              </p:ext>
            </p:extLst>
          </p:nvPr>
        </p:nvGraphicFramePr>
        <p:xfrm>
          <a:off x="4714876" y="3276600"/>
          <a:ext cx="4124324" cy="3295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71235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7806430"/>
              </p:ext>
            </p:extLst>
          </p:nvPr>
        </p:nvGraphicFramePr>
        <p:xfrm>
          <a:off x="251520" y="1052736"/>
          <a:ext cx="8569325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971600" y="180000"/>
            <a:ext cx="7272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Bookman Old Style" pitchFamily="18" charset="0"/>
              </a:rPr>
              <a:t>Доходы городского поселения 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(структура)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04248" y="698299"/>
            <a:ext cx="19442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( </a:t>
            </a:r>
            <a:r>
              <a:rPr lang="ru-RU" dirty="0" err="1">
                <a:solidFill>
                  <a:schemeClr val="bg1"/>
                </a:solidFill>
              </a:rPr>
              <a:t>тыс.рублей</a:t>
            </a:r>
            <a:r>
              <a:rPr lang="ru-RU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99237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4" grpId="1">
        <p:bldAsOne/>
      </p:bldGraphic>
      <p:bldP spid="3" grpId="0"/>
      <p:bldP spid="3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539750" y="115888"/>
            <a:ext cx="83534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i="1" u="sng" dirty="0">
                <a:latin typeface="Tahoma" pitchFamily="34" charset="0"/>
                <a:cs typeface="Tahoma" pitchFamily="34" charset="0"/>
              </a:rPr>
              <a:t>Динамика  поступления налоговых </a:t>
            </a:r>
            <a:r>
              <a:rPr lang="ru-RU" sz="2000" b="1" i="1" u="sng" dirty="0" smtClean="0">
                <a:latin typeface="Tahoma" pitchFamily="34" charset="0"/>
                <a:cs typeface="Tahoma" pitchFamily="34" charset="0"/>
              </a:rPr>
              <a:t>доходов </a:t>
            </a:r>
            <a:r>
              <a:rPr lang="ru-RU" sz="2000" b="1" i="1" u="sng" dirty="0">
                <a:latin typeface="Tahoma" pitchFamily="34" charset="0"/>
                <a:cs typeface="Tahoma" pitchFamily="34" charset="0"/>
              </a:rPr>
              <a:t>бюджета </a:t>
            </a:r>
            <a:r>
              <a:rPr lang="ru-RU" sz="2000" b="1" i="1" u="sng" dirty="0" smtClean="0">
                <a:latin typeface="Tahoma" pitchFamily="34" charset="0"/>
                <a:cs typeface="Tahoma" pitchFamily="34" charset="0"/>
              </a:rPr>
              <a:t>городского поселения</a:t>
            </a:r>
            <a:r>
              <a:rPr lang="ru-RU" sz="2000" b="1" i="1" u="sng" dirty="0">
                <a:latin typeface="Tahoma" pitchFamily="34" charset="0"/>
                <a:cs typeface="Tahoma" pitchFamily="34" charset="0"/>
              </a:rPr>
              <a:t>,  </a:t>
            </a:r>
            <a:r>
              <a:rPr lang="ru-RU" sz="2000" b="1" i="1" u="sng" dirty="0" smtClean="0">
                <a:latin typeface="Tahoma" pitchFamily="34" charset="0"/>
                <a:cs typeface="Tahoma" pitchFamily="34" charset="0"/>
              </a:rPr>
              <a:t>тыс</a:t>
            </a:r>
            <a:r>
              <a:rPr lang="ru-RU" sz="2000" b="1" i="1" u="sng" dirty="0">
                <a:latin typeface="Tahoma" pitchFamily="34" charset="0"/>
                <a:cs typeface="Tahoma" pitchFamily="34" charset="0"/>
              </a:rPr>
              <a:t>. рублей</a:t>
            </a:r>
          </a:p>
        </p:txBody>
      </p:sp>
      <p:graphicFrame>
        <p:nvGraphicFramePr>
          <p:cNvPr id="2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7133893"/>
              </p:ext>
            </p:extLst>
          </p:nvPr>
        </p:nvGraphicFramePr>
        <p:xfrm>
          <a:off x="251520" y="836712"/>
          <a:ext cx="8605143" cy="5733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5684398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0" y="6669360"/>
            <a:ext cx="9144000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539750" y="115888"/>
            <a:ext cx="83534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i="1" u="sng" dirty="0">
                <a:latin typeface="Tahoma" pitchFamily="34" charset="0"/>
                <a:cs typeface="Tahoma" pitchFamily="34" charset="0"/>
              </a:rPr>
              <a:t>Динамика  поступления </a:t>
            </a:r>
            <a:r>
              <a:rPr lang="ru-RU" sz="2000" b="1" i="1" u="sng" dirty="0" smtClean="0">
                <a:latin typeface="Tahoma" pitchFamily="34" charset="0"/>
                <a:cs typeface="Tahoma" pitchFamily="34" charset="0"/>
              </a:rPr>
              <a:t>неналоговых </a:t>
            </a:r>
            <a:r>
              <a:rPr lang="ru-RU" sz="2000" b="1" i="1" u="sng" dirty="0">
                <a:latin typeface="Tahoma" pitchFamily="34" charset="0"/>
                <a:cs typeface="Tahoma" pitchFamily="34" charset="0"/>
              </a:rPr>
              <a:t>доходов бюджета </a:t>
            </a:r>
            <a:r>
              <a:rPr lang="ru-RU" sz="2000" b="1" i="1" u="sng" dirty="0" smtClean="0">
                <a:latin typeface="Tahoma" pitchFamily="34" charset="0"/>
                <a:cs typeface="Tahoma" pitchFamily="34" charset="0"/>
              </a:rPr>
              <a:t>городского поселения</a:t>
            </a:r>
            <a:r>
              <a:rPr lang="ru-RU" sz="2000" b="1" i="1" u="sng" dirty="0">
                <a:latin typeface="Tahoma" pitchFamily="34" charset="0"/>
                <a:cs typeface="Tahoma" pitchFamily="34" charset="0"/>
              </a:rPr>
              <a:t>,  </a:t>
            </a:r>
            <a:r>
              <a:rPr lang="ru-RU" sz="2000" b="1" i="1" u="sng" dirty="0" smtClean="0">
                <a:latin typeface="Tahoma" pitchFamily="34" charset="0"/>
                <a:cs typeface="Tahoma" pitchFamily="34" charset="0"/>
              </a:rPr>
              <a:t>тыс</a:t>
            </a:r>
            <a:r>
              <a:rPr lang="ru-RU" sz="2000" b="1" i="1" u="sng" dirty="0">
                <a:latin typeface="Tahoma" pitchFamily="34" charset="0"/>
                <a:cs typeface="Tahoma" pitchFamily="34" charset="0"/>
              </a:rPr>
              <a:t>. рублей</a:t>
            </a:r>
          </a:p>
        </p:txBody>
      </p:sp>
      <p:graphicFrame>
        <p:nvGraphicFramePr>
          <p:cNvPr id="2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2508231"/>
              </p:ext>
            </p:extLst>
          </p:nvPr>
        </p:nvGraphicFramePr>
        <p:xfrm>
          <a:off x="1" y="823775"/>
          <a:ext cx="8748463" cy="56295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1752122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7418680"/>
              </p:ext>
            </p:extLst>
          </p:nvPr>
        </p:nvGraphicFramePr>
        <p:xfrm>
          <a:off x="0" y="836712"/>
          <a:ext cx="8820472" cy="64087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39750" y="115888"/>
            <a:ext cx="83534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ysClr val="window" lastClr="FFFFFF">
                <a:alpha val="40000"/>
              </a:sys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sng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ahoma" pitchFamily="34" charset="0"/>
                <a:cs typeface="Tahoma" pitchFamily="34" charset="0"/>
              </a:rPr>
              <a:t>Динамика безвозмездных </a:t>
            </a:r>
            <a:r>
              <a:rPr kumimoji="0" lang="ru-RU" sz="2000" b="1" i="1" u="sng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ahoma" pitchFamily="34" charset="0"/>
                <a:cs typeface="Tahoma" pitchFamily="34" charset="0"/>
              </a:rPr>
              <a:t>поступлений </a:t>
            </a:r>
            <a:r>
              <a:rPr kumimoji="0" lang="ru-RU" sz="2000" b="1" i="1" u="sng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ahoma" pitchFamily="34" charset="0"/>
                <a:cs typeface="Tahoma" pitchFamily="34" charset="0"/>
              </a:rPr>
              <a:t>бюджета </a:t>
            </a:r>
            <a:r>
              <a:rPr kumimoji="0" lang="ru-RU" sz="2000" b="1" i="1" u="sng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ahoma" pitchFamily="34" charset="0"/>
                <a:cs typeface="Tahoma" pitchFamily="34" charset="0"/>
              </a:rPr>
              <a:t/>
            </a:r>
            <a:br>
              <a:rPr kumimoji="0" lang="ru-RU" sz="2000" b="1" i="1" u="sng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ahoma" pitchFamily="34" charset="0"/>
                <a:cs typeface="Tahoma" pitchFamily="34" charset="0"/>
              </a:rPr>
            </a:br>
            <a:r>
              <a:rPr kumimoji="0" lang="ru-RU" sz="2000" b="1" i="1" u="sng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ahoma" pitchFamily="34" charset="0"/>
                <a:cs typeface="Tahoma" pitchFamily="34" charset="0"/>
              </a:rPr>
              <a:t>городского </a:t>
            </a:r>
            <a:r>
              <a:rPr kumimoji="0" lang="ru-RU" sz="2000" b="1" i="1" u="sng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ahoma" pitchFamily="34" charset="0"/>
                <a:cs typeface="Tahoma" pitchFamily="34" charset="0"/>
              </a:rPr>
              <a:t>поселения, тыс. руб.</a:t>
            </a:r>
          </a:p>
        </p:txBody>
      </p:sp>
    </p:spTree>
    <p:extLst>
      <p:ext uri="{BB962C8B-B14F-4D97-AF65-F5344CB8AC3E}">
        <p14:creationId xmlns:p14="http://schemas.microsoft.com/office/powerpoint/2010/main" val="1796994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81248" y="122905"/>
            <a:ext cx="2519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1560" y="1124744"/>
            <a:ext cx="7668344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ru-RU" sz="1000" b="1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Вводная часть - слайд 3-9</a:t>
            </a:r>
          </a:p>
          <a:p>
            <a:pPr marL="0" lvl="1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lvl="1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Общие характеристики бюджета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ского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поселения - слайд 10-11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lvl="1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Доходы бюджета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ского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поселения – слайд 12-19</a:t>
            </a:r>
          </a:p>
          <a:p>
            <a:pPr marL="0" lvl="1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ского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поселения – слайд 20-24</a:t>
            </a:r>
          </a:p>
          <a:p>
            <a:pPr marL="0" lvl="1"/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Межбюджетные отношения – слайд 25-27</a:t>
            </a:r>
          </a:p>
          <a:p>
            <a:pPr marL="0" lvl="1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4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762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04800"/>
            <a:ext cx="828092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Bookman Old Style" pitchFamily="18" charset="0"/>
              </a:rPr>
              <a:t>Расходы бюджета городского поселения</a:t>
            </a:r>
          </a:p>
          <a:p>
            <a:pPr algn="ctr"/>
            <a:endParaRPr lang="ru-RU" b="1" u="sng" dirty="0">
              <a:solidFill>
                <a:schemeClr val="bg2">
                  <a:lumMod val="50000"/>
                </a:schemeClr>
              </a:solidFill>
              <a:latin typeface="Bookman Old Style" pitchFamily="18" charset="0"/>
            </a:endParaRPr>
          </a:p>
          <a:p>
            <a:pPr algn="ctr"/>
            <a:r>
              <a:rPr lang="ru-RU" b="1" u="sng" dirty="0" smtClean="0">
                <a:solidFill>
                  <a:srgbClr val="7030A0"/>
                </a:solidFill>
                <a:latin typeface="Bookman Old Style" pitchFamily="18" charset="0"/>
              </a:rPr>
              <a:t>Расходы </a:t>
            </a:r>
            <a:r>
              <a:rPr lang="ru-RU" b="1" u="sng" dirty="0">
                <a:solidFill>
                  <a:srgbClr val="7030A0"/>
                </a:solidFill>
                <a:latin typeface="Bookman Old Style" pitchFamily="18" charset="0"/>
              </a:rPr>
              <a:t>бюджета </a:t>
            </a:r>
            <a:r>
              <a:rPr lang="ru-RU" b="1" dirty="0">
                <a:solidFill>
                  <a:srgbClr val="7030A0"/>
                </a:solidFill>
                <a:latin typeface="Bookman Old Style" pitchFamily="18" charset="0"/>
              </a:rPr>
              <a:t>– денежные средства, направляемые на финансовое обеспечение задач и функций </a:t>
            </a:r>
            <a:r>
              <a:rPr lang="ru-RU" b="1" dirty="0" smtClean="0">
                <a:solidFill>
                  <a:srgbClr val="7030A0"/>
                </a:solidFill>
                <a:latin typeface="Bookman Old Style" pitchFamily="18" charset="0"/>
              </a:rPr>
              <a:t>городского поселения</a:t>
            </a:r>
            <a:endParaRPr lang="ru-RU" b="1" dirty="0">
              <a:solidFill>
                <a:srgbClr val="7030A0"/>
              </a:solidFill>
              <a:latin typeface="Bookman Old Style" pitchFamily="18" charset="0"/>
            </a:endParaRPr>
          </a:p>
          <a:p>
            <a:pPr algn="ctr"/>
            <a:endParaRPr lang="ru-RU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27500108"/>
              </p:ext>
            </p:extLst>
          </p:nvPr>
        </p:nvGraphicFramePr>
        <p:xfrm>
          <a:off x="4860032" y="2060848"/>
          <a:ext cx="4032448" cy="43819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4578" name="Picture 2" descr="http://imenno.ru/wp-content/uploads/2017/12/penza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420888"/>
            <a:ext cx="4263966" cy="33123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2349440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7" y="179999"/>
            <a:ext cx="83529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</a:t>
            </a:r>
            <a:r>
              <a:rPr lang="ru-RU" sz="32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расходов </a:t>
            </a: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на 2018 год и на плановый период 2019 и 2020 годов</a:t>
            </a:r>
          </a:p>
          <a:p>
            <a:pPr algn="ctr"/>
            <a:endParaRPr lang="ru-RU" sz="3200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5256454"/>
              </p:ext>
            </p:extLst>
          </p:nvPr>
        </p:nvGraphicFramePr>
        <p:xfrm>
          <a:off x="899592" y="1772816"/>
          <a:ext cx="7344816" cy="4280324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740536"/>
                <a:gridCol w="3579944"/>
                <a:gridCol w="1008112"/>
                <a:gridCol w="1008112"/>
                <a:gridCol w="1008112"/>
              </a:tblGrid>
              <a:tr h="5832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5" marR="8965" marT="896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5" marR="8965" marT="896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  </a:t>
                      </a:r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5" marR="8965" marT="896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2019 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5" marR="8965" marT="896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2020 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5" marR="8965" marT="896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6969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6422,6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6201,0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6581,0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26969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5" marR="8965" marT="896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5" marR="8965" marT="896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193,2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195,3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8216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137,6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137,6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137,6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26969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5" marR="8965" marT="896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5" marR="8965" marT="896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3763,9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4059,7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4101,1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5285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4834,0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5029,3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5023,2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26969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5" marR="8965" marT="896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5" marR="8965" marT="896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885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26969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</a:t>
                      </a:r>
                      <a:r>
                        <a:rPr lang="ru-RU" sz="1400" b="1" i="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ПОЛИТИКА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244,4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244,4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244,4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33001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5" marR="8965" marT="896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2799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5" marR="8965" marT="896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5" marR="8965" marT="896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15648,2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5" marR="8965" marT="896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15919,8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5" marR="8965" marT="896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16342,2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65" marR="8965" marT="896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 rot="10800000" flipV="1">
            <a:off x="6660232" y="1237565"/>
            <a:ext cx="15841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>
                <a:solidFill>
                  <a:prstClr val="black"/>
                </a:solidFill>
                <a:latin typeface="Bookman Old Style" pitchFamily="18" charset="0"/>
              </a:rPr>
              <a:t>(тыс.руб.)</a:t>
            </a:r>
          </a:p>
        </p:txBody>
      </p:sp>
    </p:spTree>
    <p:extLst>
      <p:ext uri="{BB962C8B-B14F-4D97-AF65-F5344CB8AC3E}">
        <p14:creationId xmlns:p14="http://schemas.microsoft.com/office/powerpoint/2010/main" val="657960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 по отраслям в 2018 году,%</a:t>
            </a:r>
            <a:endParaRPr lang="ru-RU" sz="4800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9464221"/>
              </p:ext>
            </p:extLst>
          </p:nvPr>
        </p:nvGraphicFramePr>
        <p:xfrm>
          <a:off x="179512" y="1412776"/>
          <a:ext cx="8784976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3983439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04085" y="188639"/>
            <a:ext cx="7641656" cy="79208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 расходов бюджета на 2018 год в расчете на 1-го жителя в разрезе основных направлений (руб.)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00445" y="1447881"/>
            <a:ext cx="3384376" cy="64807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215900" h="381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ОБЩЕГОСУДАРСТВЕННЫЕ ВОПРОСЫ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11560" y="2122408"/>
            <a:ext cx="3384376" cy="70126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215900" h="381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НАЦИОНАЛЬНАЯ </a:t>
            </a:r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ОБОРОНА</a:t>
            </a:r>
            <a:endParaRPr lang="ru-RU" sz="12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11560" y="3541220"/>
            <a:ext cx="3384376" cy="46805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215900" h="381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НАЦИОНАЛЬНАЯ ЭКОНОМИКА</a:t>
            </a:r>
          </a:p>
          <a:p>
            <a:pPr algn="ctr"/>
            <a:endParaRPr lang="ru-RU" sz="14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00445" y="3958152"/>
            <a:ext cx="3384376" cy="64807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215900" h="381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ЖИЛИЩНО-КОММУНАЛЬНОЕ ХОЗЯЙСТВО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5806" y="4565732"/>
            <a:ext cx="3384376" cy="64807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215900" h="381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26449" y="5164204"/>
            <a:ext cx="3384376" cy="64807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215900" h="381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КУЛЬТУРА, КИНЕМАТОГРАФИЯ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292080" y="1447881"/>
            <a:ext cx="3384376" cy="64807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215900" h="381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2146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276348" y="2122407"/>
            <a:ext cx="3384376" cy="64807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215900" h="381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65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272677" y="3408954"/>
            <a:ext cx="3384376" cy="51030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215900" h="381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1258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276348" y="3919262"/>
            <a:ext cx="3384376" cy="64807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215900" h="381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1615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251555" y="5238934"/>
            <a:ext cx="3384376" cy="46805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215900" h="381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253918" y="4568936"/>
            <a:ext cx="3384376" cy="64807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215900" h="381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трелка вправо 15"/>
          <p:cNvSpPr/>
          <p:nvPr/>
        </p:nvSpPr>
        <p:spPr>
          <a:xfrm>
            <a:off x="4027417" y="1656199"/>
            <a:ext cx="1295624" cy="288032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215900" h="381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4044915" y="2321320"/>
            <a:ext cx="1295624" cy="288032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215900" h="381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>
            <a:off x="3977053" y="3631230"/>
            <a:ext cx="1295624" cy="288032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215900" h="381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>
            <a:off x="4034724" y="4099282"/>
            <a:ext cx="1295624" cy="288032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215900" h="381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>
            <a:off x="4034724" y="4748956"/>
            <a:ext cx="1295624" cy="288032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215900" h="381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>
            <a:off x="4023955" y="5328944"/>
            <a:ext cx="1295624" cy="288032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215900" h="381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34271" y="5854508"/>
            <a:ext cx="3384376" cy="54832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215900" h="381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СОЦИАЛЬНАЯ ПОЛИТИКА</a:t>
            </a:r>
            <a:endParaRPr lang="ru-RU" sz="12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4045866" y="5965870"/>
            <a:ext cx="1208052" cy="274164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215900" h="381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5282076" y="5706986"/>
            <a:ext cx="3356218" cy="53304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215900" h="381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82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00445" y="2823668"/>
            <a:ext cx="3395491" cy="71755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215900" h="381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НАЦИОНАЛЬНАЯ БЕЗОПАСНОСТЬ И ПРАВООХРАНИТЕЛЬНАЯ ДЕЯТЕЛЬНОСТЬ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5276348" y="2760882"/>
            <a:ext cx="3384376" cy="64807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215900" h="381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46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Стрелка вправо 26"/>
          <p:cNvSpPr/>
          <p:nvPr/>
        </p:nvSpPr>
        <p:spPr>
          <a:xfrm>
            <a:off x="3978643" y="2940902"/>
            <a:ext cx="1295624" cy="288032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215900" h="381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кругленный прямоугольник 27"/>
          <p:cNvSpPr/>
          <p:nvPr/>
        </p:nvSpPr>
        <p:spPr>
          <a:xfrm rot="10800000" flipV="1">
            <a:off x="626959" y="6402836"/>
            <a:ext cx="3384376" cy="45516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215900" h="381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ФИЗИЧЕСКАЯ </a:t>
            </a:r>
            <a:r>
              <a:rPr lang="ru-RU" sz="1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КУЛЬТУРА И СПОРТ</a:t>
            </a:r>
          </a:p>
        </p:txBody>
      </p:sp>
      <p:sp>
        <p:nvSpPr>
          <p:cNvPr id="29" name="Стрелка вправо 28"/>
          <p:cNvSpPr/>
          <p:nvPr/>
        </p:nvSpPr>
        <p:spPr>
          <a:xfrm>
            <a:off x="4031595" y="6508715"/>
            <a:ext cx="1275243" cy="243408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215900" h="381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5282075" y="6240034"/>
            <a:ext cx="3353855" cy="546173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215900" h="381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138866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90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300"/>
                            </p:stCondLst>
                            <p:childTnLst>
                              <p:par>
                                <p:cTn id="4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80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300"/>
                            </p:stCondLst>
                            <p:childTnLst>
                              <p:par>
                                <p:cTn id="5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850"/>
                            </p:stCondLst>
                            <p:childTnLst>
                              <p:par>
                                <p:cTn id="6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350"/>
                            </p:stCondLst>
                            <p:childTnLst>
                              <p:par>
                                <p:cTn id="68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8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350"/>
                            </p:stCondLst>
                            <p:childTnLst>
                              <p:par>
                                <p:cTn id="7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900"/>
                            </p:stCondLst>
                            <p:childTnLst>
                              <p:par>
                                <p:cTn id="9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800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2900"/>
                            </p:stCondLst>
                            <p:childTnLst>
                              <p:par>
                                <p:cTn id="10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3550"/>
                            </p:stCondLst>
                            <p:childTnLst>
                              <p:par>
                                <p:cTn id="1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4550"/>
                            </p:stCondLst>
                            <p:childTnLst>
                              <p:par>
                                <p:cTn id="118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800" decel="100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5550"/>
                            </p:stCondLst>
                            <p:childTnLst>
                              <p:par>
                                <p:cTn id="1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50"/>
                            </p:stCondLst>
                            <p:childTnLst>
                              <p:par>
                                <p:cTn id="1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7650"/>
                            </p:stCondLst>
                            <p:childTnLst>
                              <p:par>
                                <p:cTn id="14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800" decel="100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8650"/>
                            </p:stCondLst>
                            <p:childTnLst>
                              <p:par>
                                <p:cTn id="15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6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7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8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9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9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0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2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2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3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4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5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500"/>
                            </p:stCondLst>
                            <p:childTnLst>
                              <p:par>
                                <p:cTn id="25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3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65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>
                            <p:stCondLst>
                              <p:cond delay="1850"/>
                            </p:stCondLst>
                            <p:childTnLst>
                              <p:par>
                                <p:cTn id="27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800" decel="100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3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8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2850"/>
                            </p:stCondLst>
                            <p:childTnLst>
                              <p:par>
                                <p:cTn id="28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0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1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9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6" fill="hold">
                            <p:stCondLst>
                              <p:cond delay="3400"/>
                            </p:stCondLst>
                            <p:childTnLst>
                              <p:par>
                                <p:cTn id="29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3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4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30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9" fill="hold">
                            <p:stCondLst>
                              <p:cond delay="6600"/>
                            </p:stCondLst>
                            <p:childTnLst>
                              <p:par>
                                <p:cTn id="3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6" dur="5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31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2" fill="hold">
                            <p:stCondLst>
                              <p:cond delay="7150"/>
                            </p:stCondLst>
                            <p:childTnLst>
                              <p:par>
                                <p:cTn id="32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5" dur="800" decel="100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6" dur="8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8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8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1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6" fill="hold">
                            <p:stCondLst>
                              <p:cond delay="8150"/>
                            </p:stCondLst>
                            <p:childTnLst>
                              <p:par>
                                <p:cTn id="3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3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4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345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6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9" fill="hold">
                            <p:stCondLst>
                              <p:cond delay="9800"/>
                            </p:stCondLst>
                            <p:childTnLst>
                              <p:par>
                                <p:cTn id="35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2" dur="800" decel="100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3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5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8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0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3" fill="hold">
                            <p:stCondLst>
                              <p:cond delay="10800"/>
                            </p:stCondLst>
                            <p:childTnLst>
                              <p:par>
                                <p:cTn id="36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0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1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37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>
          <a:xfrm>
            <a:off x="714375" y="571500"/>
            <a:ext cx="7715250" cy="5715000"/>
          </a:xfrm>
        </p:spPr>
        <p:txBody>
          <a:bodyPr anchor="t"/>
          <a:lstStyle/>
          <a:p>
            <a:pPr algn="ctr" eaLnBrk="1" hangingPunct="1"/>
            <a:r>
              <a:rPr lang="ru-RU" sz="1800" b="1" dirty="0" smtClean="0">
                <a:solidFill>
                  <a:schemeClr val="bg2">
                    <a:lumMod val="50000"/>
                  </a:schemeClr>
                </a:solidFill>
              </a:rPr>
              <a:t>ДОЛЯ МУНИЦИПАЛЬНЫХ ПРОГРАММ ГОРОДСКОГО ПОСЕЛЕНИЯ В ОБЩЕМ ОБЪЁМЕ РАСХОДОВ МЕСТНОГО БЮДЖЕТА В </a:t>
            </a:r>
            <a:r>
              <a:rPr lang="ru-RU" sz="1800" b="1" dirty="0" smtClean="0">
                <a:solidFill>
                  <a:schemeClr val="bg2">
                    <a:lumMod val="50000"/>
                  </a:schemeClr>
                </a:solidFill>
                <a:latin typeface="Book Antiqua" pitchFamily="18" charset="0"/>
                <a:ea typeface="BatangChe" pitchFamily="49" charset="-127"/>
              </a:rPr>
              <a:t>2018</a:t>
            </a:r>
            <a:r>
              <a:rPr lang="ru-RU" sz="1800" b="1" dirty="0" smtClean="0">
                <a:solidFill>
                  <a:schemeClr val="bg2">
                    <a:lumMod val="50000"/>
                  </a:schemeClr>
                </a:solidFill>
              </a:rPr>
              <a:t> ГОДУ, тыс. рублей</a:t>
            </a:r>
          </a:p>
        </p:txBody>
      </p:sp>
      <p:graphicFrame>
        <p:nvGraphicFramePr>
          <p:cNvPr id="2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4075956"/>
              </p:ext>
            </p:extLst>
          </p:nvPr>
        </p:nvGraphicFramePr>
        <p:xfrm>
          <a:off x="735013" y="1535113"/>
          <a:ext cx="7673975" cy="4722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3323110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91312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Основные понятия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953000"/>
          </a:xfrm>
        </p:spPr>
        <p:txBody>
          <a:bodyPr>
            <a:normAutofit/>
          </a:bodyPr>
          <a:lstStyle/>
          <a:p>
            <a:pPr marL="6350" indent="444500" algn="just">
              <a:buNone/>
            </a:pPr>
            <a:r>
              <a:rPr lang="ru-RU" sz="1800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Межбюджетные отношения</a:t>
            </a:r>
            <a:r>
              <a:rPr lang="ru-RU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ru-RU" sz="1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отношения</a:t>
            </a:r>
            <a:r>
              <a:rPr lang="ru-RU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между органами государственной власти федерального, регионального уровней и органами местного самоуправления, связанные с формированием и исполнением соответствующих бюджетов</a:t>
            </a:r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438400"/>
            <a:ext cx="4267199" cy="4036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28600" y="3581400"/>
            <a:ext cx="31352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Распределение полномочий</a:t>
            </a:r>
          </a:p>
          <a:p>
            <a:r>
              <a:rPr lang="ru-RU" sz="1600" dirty="0" smtClean="0"/>
              <a:t>между уровнями бюджетной системы</a:t>
            </a:r>
            <a:endParaRPr lang="ru-RU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6477000" y="5410200"/>
            <a:ext cx="2362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Распределение доходов</a:t>
            </a:r>
          </a:p>
          <a:p>
            <a:r>
              <a:rPr lang="ru-RU" sz="1600" dirty="0" smtClean="0"/>
              <a:t>между уровнями </a:t>
            </a:r>
          </a:p>
          <a:p>
            <a:r>
              <a:rPr lang="ru-RU" sz="1600" dirty="0" smtClean="0"/>
              <a:t>бюджетной системы</a:t>
            </a:r>
            <a:endParaRPr lang="ru-RU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5638800" y="3124200"/>
            <a:ext cx="31352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Обеспечение равных финансовых возможностей бюджетов бюджетной системы для предоставления  гражданам  бюджетных услуг</a:t>
            </a:r>
          </a:p>
        </p:txBody>
      </p:sp>
    </p:spTree>
    <p:extLst>
      <p:ext uri="{BB962C8B-B14F-4D97-AF65-F5344CB8AC3E}">
        <p14:creationId xmlns:p14="http://schemas.microsoft.com/office/powerpoint/2010/main" val="134614327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71600" y="260648"/>
            <a:ext cx="7956376" cy="74969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Межбюджетные трансферты, планируемые к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получению из бюджетов других уровней </a:t>
            </a:r>
          </a:p>
        </p:txBody>
      </p:sp>
      <p:graphicFrame>
        <p:nvGraphicFramePr>
          <p:cNvPr id="6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5985414"/>
              </p:ext>
            </p:extLst>
          </p:nvPr>
        </p:nvGraphicFramePr>
        <p:xfrm>
          <a:off x="358775" y="1052736"/>
          <a:ext cx="8461697" cy="53999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91391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1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Graphic spid="6" grpId="0">
        <p:bldAsOne/>
      </p:bldGraphic>
      <p:bldGraphic spid="6" grpId="1">
        <p:bldAsOne/>
      </p:bldGraphic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71600" y="260648"/>
            <a:ext cx="7956376" cy="74969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Межбюджетные трансферты, направляемые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бюджет </a:t>
            </a:r>
            <a:r>
              <a:rPr lang="ru-RU" sz="2400" b="1" dirty="0" err="1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Окуловского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района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4546933"/>
              </p:ext>
            </p:extLst>
          </p:nvPr>
        </p:nvGraphicFramePr>
        <p:xfrm>
          <a:off x="1403648" y="1700808"/>
          <a:ext cx="7344816" cy="248427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592288"/>
                <a:gridCol w="1152128"/>
                <a:gridCol w="1224136"/>
                <a:gridCol w="1152128"/>
                <a:gridCol w="1224136"/>
              </a:tblGrid>
              <a:tr h="1296144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показателя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год</a:t>
                      </a:r>
                    </a:p>
                    <a:p>
                      <a:pPr algn="ctr"/>
                      <a:r>
                        <a:rPr lang="ru-RU" sz="16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(тыс. руб.)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 год</a:t>
                      </a:r>
                    </a:p>
                    <a:p>
                      <a:pPr algn="ctr"/>
                      <a:r>
                        <a:rPr lang="ru-RU" sz="16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(тыс. руб.)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</a:t>
                      </a:r>
                      <a:r>
                        <a:rPr lang="ru-RU" sz="1600" b="1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год (тыс. руб.)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 год (тыс. руб.)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1188132">
                <a:tc>
                  <a:txBody>
                    <a:bodyPr/>
                    <a:lstStyle/>
                    <a:p>
                      <a:pPr algn="l"/>
                      <a:r>
                        <a:rPr lang="ru-RU" sz="1600" b="1" i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Иные межбюджетные трансферты</a:t>
                      </a:r>
                      <a:endParaRPr lang="ru-RU" sz="1600" b="1" i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57,8</a:t>
                      </a:r>
                      <a:endParaRPr lang="ru-RU" sz="1600" b="1" i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70,6</a:t>
                      </a:r>
                      <a:endParaRPr lang="ru-RU" sz="1600" b="1" i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600" b="1" i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600" b="1" i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6746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object 4"/>
          <p:cNvSpPr txBox="1">
            <a:spLocks noChangeArrowheads="1"/>
          </p:cNvSpPr>
          <p:nvPr/>
        </p:nvSpPr>
        <p:spPr bwMode="auto">
          <a:xfrm>
            <a:off x="250825" y="620688"/>
            <a:ext cx="8662988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indent="260350" algn="just"/>
            <a:endParaRPr lang="ru-RU" i="1" dirty="0" smtClean="0">
              <a:latin typeface="Calibri" pitchFamily="34" charset="0"/>
            </a:endParaRPr>
          </a:p>
          <a:p>
            <a:r>
              <a:rPr lang="ru-RU" sz="2000" dirty="0" smtClean="0"/>
              <a:t>           «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Бюджет для граждан»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познакомит Вас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 положениями проекта основного финансового документа Угловского городского поселения - 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решения о бюджете Угловского городского поселения на 2018 год и на плановый период 2019 и  2020 годов.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        Представленная информация предназначена для широкого круга пользователей, так как бюджет поселения затрагивает интересы каждого жителя Угловского городского поселения.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      Граждане - и как налогоплательщики, и как потребители общественных благ  - 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      Мы постарались в доступной и понятной для граждан форме показать основные параметры бюджета поселения</a:t>
            </a:r>
          </a:p>
          <a:p>
            <a:pPr marL="12700" indent="260350">
              <a:lnSpc>
                <a:spcPts val="1200"/>
              </a:lnSpc>
            </a:pPr>
            <a:endParaRPr lang="ru-RU" sz="1200" i="1" dirty="0">
              <a:latin typeface="Calibri" pitchFamily="34" charset="0"/>
            </a:endParaRPr>
          </a:p>
          <a:p>
            <a:pPr marL="12700" indent="260350">
              <a:spcBef>
                <a:spcPts val="63"/>
              </a:spcBef>
            </a:pPr>
            <a:endParaRPr lang="ru-RU" sz="2000" dirty="0">
              <a:latin typeface="Calibri" pitchFamily="34" charset="0"/>
            </a:endParaRPr>
          </a:p>
        </p:txBody>
      </p:sp>
      <p:sp>
        <p:nvSpPr>
          <p:cNvPr id="18438" name="object 8"/>
          <p:cNvSpPr txBox="1">
            <a:spLocks noChangeArrowheads="1"/>
          </p:cNvSpPr>
          <p:nvPr/>
        </p:nvSpPr>
        <p:spPr bwMode="auto">
          <a:xfrm>
            <a:off x="6962775" y="5724525"/>
            <a:ext cx="1252538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endParaRPr lang="ru-RU" sz="2000" dirty="0">
              <a:solidFill>
                <a:schemeClr val="bg1">
                  <a:lumMod val="65000"/>
                </a:schemeClr>
              </a:solidFill>
              <a:latin typeface="Calibri" pitchFamily="34" charset="0"/>
            </a:endParaRPr>
          </a:p>
        </p:txBody>
      </p:sp>
      <p:sp>
        <p:nvSpPr>
          <p:cNvPr id="18441" name="object 11"/>
          <p:cNvSpPr txBox="1">
            <a:spLocks noChangeArrowheads="1"/>
          </p:cNvSpPr>
          <p:nvPr/>
        </p:nvSpPr>
        <p:spPr bwMode="auto">
          <a:xfrm>
            <a:off x="6494463" y="6069013"/>
            <a:ext cx="2060575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>
              <a:spcBef>
                <a:spcPts val="400"/>
              </a:spcBef>
            </a:pPr>
            <a:endParaRPr lang="ru-RU" sz="1600" dirty="0">
              <a:latin typeface="Calibri" pitchFamily="34" charset="0"/>
            </a:endParaRPr>
          </a:p>
        </p:txBody>
      </p:sp>
      <p:sp>
        <p:nvSpPr>
          <p:cNvPr id="18442" name="object 12"/>
          <p:cNvSpPr txBox="1">
            <a:spLocks noChangeArrowheads="1"/>
          </p:cNvSpPr>
          <p:nvPr/>
        </p:nvSpPr>
        <p:spPr bwMode="auto">
          <a:xfrm>
            <a:off x="4818063" y="6373813"/>
            <a:ext cx="14636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endParaRPr lang="ru-RU" sz="2000" dirty="0">
              <a:latin typeface="Calibri" pitchFamily="34" charset="0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0" y="179388"/>
            <a:ext cx="9144000" cy="549275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 fontAlgn="auto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Что такое «Бюджет для граждан»?</a:t>
            </a:r>
          </a:p>
        </p:txBody>
      </p: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>
          <a:xfrm>
            <a:off x="7215188" y="6444440"/>
            <a:ext cx="1828800" cy="365125"/>
          </a:xfrm>
        </p:spPr>
        <p:txBody>
          <a:bodyPr/>
          <a:lstStyle/>
          <a:p>
            <a:pPr>
              <a:defRPr/>
            </a:pPr>
            <a:fld id="{5A3571F5-BC40-4DA1-BB7C-6EF16B033833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pic>
        <p:nvPicPr>
          <p:cNvPr id="43010" name="Picture 2" descr="&amp;Pcy;&amp;rcy;&amp;ocy;&amp;vcy;&amp;iecy;&amp;rcy;&amp;kcy;&amp;acy; &amp;scy;&amp;chcy;&amp;iecy;&amp;tcy;&amp;acy; &amp;vcy; &amp;ocy;&amp;fcy;&amp;icy;&amp;scy;&amp;iecy; &amp;bcy;&amp;icy;&amp;zcy;&amp;ncy;&amp;iecy;&amp;scy;&amp;mcy;&amp;iecy;&amp;ncy;&amp;acy; &amp;Scy;&amp;tcy;&amp;ocy;&amp;kcy;&amp;ocy;&amp;vcy;&amp;o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5373216"/>
            <a:ext cx="1944216" cy="11563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32158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76672"/>
            <a:ext cx="6883400" cy="1000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988" name="Picture 4" descr="http://images.myshared.ru/6/689775/slide_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196752"/>
            <a:ext cx="7704856" cy="533413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171634" y="1844703"/>
            <a:ext cx="5817566" cy="9144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бюджет и бюджеты государственных внебюджетных фондов Российской Федерации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153683" y="3429000"/>
            <a:ext cx="5817566" cy="9144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бюджеты субъектов Российской Федерации и бюджеты территориальных государственных внебюджетных фондов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175893" y="4725144"/>
            <a:ext cx="5817566" cy="121869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бюджеты муниципальных районов, бюджеты городских округов, бюджеты внутригородских муниципальных образований городов федерального значения Москвы, Санкт-Петербурга и Севастополя, бюджеты городских и сельских поселений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1128" y="1829733"/>
            <a:ext cx="2418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8494" y="3429000"/>
            <a:ext cx="2464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Региональный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7346" y="5029443"/>
            <a:ext cx="1946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Местный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179512" y="1617887"/>
            <a:ext cx="0" cy="4536625"/>
          </a:xfrm>
          <a:prstGeom prst="line">
            <a:avLst/>
          </a:prstGeom>
          <a:ln w="889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endCxn id="3" idx="1"/>
          </p:cNvCxnSpPr>
          <p:nvPr/>
        </p:nvCxnSpPr>
        <p:spPr>
          <a:xfrm>
            <a:off x="179512" y="2301903"/>
            <a:ext cx="2992122" cy="0"/>
          </a:xfrm>
          <a:prstGeom prst="straightConnector1">
            <a:avLst/>
          </a:prstGeom>
          <a:ln w="508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endCxn id="5" idx="1"/>
          </p:cNvCxnSpPr>
          <p:nvPr/>
        </p:nvCxnSpPr>
        <p:spPr>
          <a:xfrm>
            <a:off x="179512" y="3886200"/>
            <a:ext cx="2974171" cy="0"/>
          </a:xfrm>
          <a:prstGeom prst="straightConnector1">
            <a:avLst/>
          </a:prstGeom>
          <a:ln w="508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157302" y="5475218"/>
            <a:ext cx="2996381" cy="0"/>
          </a:xfrm>
          <a:prstGeom prst="straightConnector1">
            <a:avLst/>
          </a:prstGeom>
          <a:ln w="50800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Заголовок 1"/>
          <p:cNvSpPr txBox="1">
            <a:spLocks/>
          </p:cNvSpPr>
          <p:nvPr/>
        </p:nvSpPr>
        <p:spPr bwMode="auto">
          <a:xfrm>
            <a:off x="2123728" y="116632"/>
            <a:ext cx="6130925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Бюджетная система РФ</a:t>
            </a:r>
            <a:endParaRPr kumimoji="0" lang="ru-RU" sz="1800" b="1" i="0" u="none" strike="noStrike" kern="1200" cap="none" spc="0" normalizeH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6136147"/>
            <a:ext cx="7848872" cy="584775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Все звенья соответствующих бюджетных систем </a:t>
            </a:r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самостоятельны.</a:t>
            </a:r>
            <a:endParaRPr lang="ru-RU" sz="1600" b="1" dirty="0">
              <a:solidFill>
                <a:schemeClr val="bg2">
                  <a:lumMod val="25000"/>
                </a:schemeClr>
              </a:solidFill>
              <a:latin typeface="Bookman Old Style" pitchFamily="18" charset="0"/>
            </a:endParaRPr>
          </a:p>
          <a:p>
            <a:pPr algn="ctr"/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Каждое публично - правовое образование имеет </a:t>
            </a:r>
            <a:r>
              <a:rPr lang="ru-RU" sz="1600" b="1" dirty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свой </a:t>
            </a:r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бюджет.</a:t>
            </a:r>
            <a:endParaRPr lang="ru-RU" sz="1600" b="1" dirty="0">
              <a:solidFill>
                <a:schemeClr val="bg2">
                  <a:lumMod val="2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5" grpId="0" animBg="1"/>
      <p:bldP spid="5" grpId="1" animBg="1"/>
      <p:bldP spid="6" grpId="0" animBg="1"/>
      <p:bldP spid="6" grpId="1" animBg="1"/>
      <p:bldP spid="7" grpId="0"/>
      <p:bldP spid="9" grpId="0"/>
      <p:bldP spid="11" grpId="0"/>
      <p:bldP spid="16" grpId="0"/>
      <p:bldP spid="1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1031866" y="231021"/>
            <a:ext cx="6929486" cy="40011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бюджетного процесса в городском поселении</a:t>
            </a:r>
          </a:p>
        </p:txBody>
      </p:sp>
      <p:pic>
        <p:nvPicPr>
          <p:cNvPr id="23" name="Рисунок 22" descr="http://www.teriberka51.ru/img/all/8_0_chto_takoe_byudzhet_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836712"/>
            <a:ext cx="7704856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10490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650" y="404664"/>
            <a:ext cx="7632700" cy="6120679"/>
          </a:xfrm>
        </p:spPr>
        <p:txBody>
          <a:bodyPr rtlCol="0">
            <a:normAutofit fontScale="90000"/>
          </a:bodyPr>
          <a:lstStyle/>
          <a:p>
            <a:pPr algn="ctr">
              <a:defRPr/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	</a:t>
            </a: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Жители Угловского городского поселения </a:t>
            </a:r>
            <a:r>
              <a:rPr lang="ru-RU" sz="3100" i="1" dirty="0">
                <a:latin typeface="Times New Roman" pitchFamily="18" charset="0"/>
                <a:cs typeface="Times New Roman" pitchFamily="18" charset="0"/>
              </a:rPr>
              <a:t>принимают участие в обсуждении проекта </a:t>
            </a: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sz="3100" i="1" dirty="0">
                <a:latin typeface="Times New Roman" pitchFamily="18" charset="0"/>
                <a:cs typeface="Times New Roman" pitchFamily="18" charset="0"/>
              </a:rPr>
              <a:t>муниципального </a:t>
            </a: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образования в </a:t>
            </a:r>
            <a:r>
              <a:rPr lang="ru-RU" sz="3100" i="1" dirty="0">
                <a:latin typeface="Times New Roman" pitchFamily="18" charset="0"/>
                <a:cs typeface="Times New Roman" pitchFamily="18" charset="0"/>
              </a:rPr>
              <a:t>ходе публичных слушаний по проекту </a:t>
            </a: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бюджета городского поселения.</a:t>
            </a:r>
            <a:br>
              <a:rPr lang="ru-RU" sz="31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	Публичные </a:t>
            </a:r>
            <a:r>
              <a:rPr lang="ru-RU" sz="3100" i="1" dirty="0">
                <a:latin typeface="Times New Roman" pitchFamily="18" charset="0"/>
                <a:cs typeface="Times New Roman" pitchFamily="18" charset="0"/>
              </a:rPr>
              <a:t>слушания проводятся посредством размещения </a:t>
            </a: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проекта бюджета Угловского городского поселения на </a:t>
            </a:r>
            <a:r>
              <a:rPr lang="ru-RU" sz="3100" i="1" dirty="0">
                <a:latin typeface="Times New Roman" pitchFamily="18" charset="0"/>
                <a:cs typeface="Times New Roman" pitchFamily="18" charset="0"/>
              </a:rPr>
              <a:t>официальном сайте </a:t>
            </a: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Администрации Угловского </a:t>
            </a: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городского поселения </a:t>
            </a:r>
            <a:r>
              <a:rPr lang="ru-RU" sz="3100" i="1" dirty="0">
                <a:latin typeface="Times New Roman" pitchFamily="18" charset="0"/>
                <a:cs typeface="Times New Roman" pitchFamily="18" charset="0"/>
              </a:rPr>
              <a:t>в сети «Интернет», в </a:t>
            </a: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бюллетене «Официальный вестник Угловского городского поселения» </a:t>
            </a:r>
            <a:r>
              <a:rPr lang="ru-RU" sz="3100" i="1" dirty="0">
                <a:latin typeface="Times New Roman" pitchFamily="18" charset="0"/>
                <a:cs typeface="Times New Roman" pitchFamily="18" charset="0"/>
              </a:rPr>
              <a:t>и рассмотрения поступивших </a:t>
            </a: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предложений.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0661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 rot="5400000">
            <a:off x="7128296" y="3825032"/>
            <a:ext cx="3095625" cy="28733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rmAutofit fontScale="90000"/>
          </a:bodyPr>
          <a:lstStyle/>
          <a:p>
            <a:pPr lvl="0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</a:p>
        </p:txBody>
      </p:sp>
      <p:sp>
        <p:nvSpPr>
          <p:cNvPr id="3" name="Овал 1"/>
          <p:cNvSpPr/>
          <p:nvPr/>
        </p:nvSpPr>
        <p:spPr>
          <a:xfrm>
            <a:off x="323528" y="1988840"/>
            <a:ext cx="2880323" cy="396044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1 0"/>
              <a:gd name="f16" fmla="*/ f9 f0 1"/>
              <a:gd name="f17" fmla="*/ f10 f0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0"/>
              <a:gd name="f29" fmla="+- f22 0 f1"/>
              <a:gd name="f30" fmla="+- f23 0 f1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0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1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0" swAng="f1"/>
                <a:arcTo wR="f48" hR="f49" stAng="f2" swAng="f1"/>
                <a:arcTo wR="f48" hR="f49" stAng="f7" swAng="f1"/>
                <a:arcTo wR="f48" hR="f49" stAng="f1" swAng="f1"/>
                <a:close/>
              </a:path>
            </a:pathLst>
          </a:cu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400" b="0" i="0" u="none" strike="noStrike" kern="1200" cap="none" spc="0" baseline="0" dirty="0" smtClean="0">
                <a:solidFill>
                  <a:schemeClr val="bg2">
                    <a:lumMod val="25000"/>
                  </a:schemeClr>
                </a:solidFill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сбалансированности бюджета городского поселения,</a:t>
            </a:r>
            <a:r>
              <a:rPr lang="ru-RU" sz="1400" b="0" i="0" u="none" strike="noStrike" kern="1200" cap="none" spc="0" dirty="0" smtClean="0">
                <a:solidFill>
                  <a:schemeClr val="bg2">
                    <a:lumMod val="25000"/>
                  </a:schemeClr>
                </a:solidFill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осуществление бюджетного планирования исходя из 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доходного потенциала, оптимальное распределение ограниченных бюджетных ресурсов  для исполнения расходных обязательств</a:t>
            </a:r>
            <a:endParaRPr lang="ru-RU" sz="1400" b="0" i="0" u="none" strike="noStrike" kern="1200" cap="none" spc="0" baseline="0" dirty="0">
              <a:solidFill>
                <a:schemeClr val="bg2">
                  <a:lumMod val="25000"/>
                </a:schemeClr>
              </a:solidFill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олилиния 7"/>
          <p:cNvSpPr/>
          <p:nvPr/>
        </p:nvSpPr>
        <p:spPr>
          <a:xfrm>
            <a:off x="3635896" y="1556792"/>
            <a:ext cx="4019135" cy="83355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7315746"/>
              <a:gd name="f7" fmla="val 722621"/>
              <a:gd name="f8" fmla="val 120439"/>
              <a:gd name="f9" fmla="val 53922"/>
              <a:gd name="f10" fmla="val 7195307"/>
              <a:gd name="f11" fmla="val 7261824"/>
              <a:gd name="f12" fmla="val 602182"/>
              <a:gd name="f13" fmla="val 668699"/>
              <a:gd name="f14" fmla="+- 0 0 -90"/>
              <a:gd name="f15" fmla="*/ f3 1 7315746"/>
              <a:gd name="f16" fmla="*/ f4 1 722621"/>
              <a:gd name="f17" fmla="val f5"/>
              <a:gd name="f18" fmla="val f6"/>
              <a:gd name="f19" fmla="val f7"/>
              <a:gd name="f20" fmla="*/ f14 f0 1"/>
              <a:gd name="f21" fmla="+- f19 0 f17"/>
              <a:gd name="f22" fmla="+- f18 0 f17"/>
              <a:gd name="f23" fmla="*/ f20 1 f2"/>
              <a:gd name="f24" fmla="*/ f22 1 7315746"/>
              <a:gd name="f25" fmla="*/ f21 1 722621"/>
              <a:gd name="f26" fmla="*/ 0 f22 1"/>
              <a:gd name="f27" fmla="*/ 120439 f21 1"/>
              <a:gd name="f28" fmla="*/ 120439 f22 1"/>
              <a:gd name="f29" fmla="*/ 0 f21 1"/>
              <a:gd name="f30" fmla="*/ 7195307 f22 1"/>
              <a:gd name="f31" fmla="*/ 7315746 f22 1"/>
              <a:gd name="f32" fmla="*/ 602182 f21 1"/>
              <a:gd name="f33" fmla="*/ 722621 f21 1"/>
              <a:gd name="f34" fmla="+- f23 0 f1"/>
              <a:gd name="f35" fmla="*/ f26 1 7315746"/>
              <a:gd name="f36" fmla="*/ f27 1 722621"/>
              <a:gd name="f37" fmla="*/ f28 1 7315746"/>
              <a:gd name="f38" fmla="*/ f29 1 722621"/>
              <a:gd name="f39" fmla="*/ f30 1 7315746"/>
              <a:gd name="f40" fmla="*/ f31 1 7315746"/>
              <a:gd name="f41" fmla="*/ f32 1 722621"/>
              <a:gd name="f42" fmla="*/ f33 1 722621"/>
              <a:gd name="f43" fmla="*/ f17 1 f24"/>
              <a:gd name="f44" fmla="*/ f18 1 f24"/>
              <a:gd name="f45" fmla="*/ f17 1 f25"/>
              <a:gd name="f46" fmla="*/ f19 1 f25"/>
              <a:gd name="f47" fmla="*/ f35 1 f24"/>
              <a:gd name="f48" fmla="*/ f36 1 f25"/>
              <a:gd name="f49" fmla="*/ f37 1 f24"/>
              <a:gd name="f50" fmla="*/ f38 1 f25"/>
              <a:gd name="f51" fmla="*/ f39 1 f24"/>
              <a:gd name="f52" fmla="*/ f40 1 f24"/>
              <a:gd name="f53" fmla="*/ f41 1 f25"/>
              <a:gd name="f54" fmla="*/ f42 1 f25"/>
              <a:gd name="f55" fmla="*/ f43 f15 1"/>
              <a:gd name="f56" fmla="*/ f44 f15 1"/>
              <a:gd name="f57" fmla="*/ f46 f16 1"/>
              <a:gd name="f58" fmla="*/ f45 f16 1"/>
              <a:gd name="f59" fmla="*/ f47 f15 1"/>
              <a:gd name="f60" fmla="*/ f48 f16 1"/>
              <a:gd name="f61" fmla="*/ f49 f15 1"/>
              <a:gd name="f62" fmla="*/ f50 f16 1"/>
              <a:gd name="f63" fmla="*/ f51 f15 1"/>
              <a:gd name="f64" fmla="*/ f52 f15 1"/>
              <a:gd name="f65" fmla="*/ f53 f16 1"/>
              <a:gd name="f66" fmla="*/ f54 f1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4">
                <a:pos x="f59" y="f60"/>
              </a:cxn>
              <a:cxn ang="f34">
                <a:pos x="f61" y="f62"/>
              </a:cxn>
              <a:cxn ang="f34">
                <a:pos x="f63" y="f62"/>
              </a:cxn>
              <a:cxn ang="f34">
                <a:pos x="f64" y="f60"/>
              </a:cxn>
              <a:cxn ang="f34">
                <a:pos x="f64" y="f65"/>
              </a:cxn>
              <a:cxn ang="f34">
                <a:pos x="f63" y="f66"/>
              </a:cxn>
              <a:cxn ang="f34">
                <a:pos x="f61" y="f66"/>
              </a:cxn>
              <a:cxn ang="f34">
                <a:pos x="f59" y="f65"/>
              </a:cxn>
              <a:cxn ang="f34">
                <a:pos x="f59" y="f60"/>
              </a:cxn>
            </a:cxnLst>
            <a:rect l="f55" t="f58" r="f56" b="f57"/>
            <a:pathLst>
              <a:path w="7315746" h="722621">
                <a:moveTo>
                  <a:pt x="f5" y="f8"/>
                </a:moveTo>
                <a:cubicBezTo>
                  <a:pt x="f5" y="f9"/>
                  <a:pt x="f9" y="f5"/>
                  <a:pt x="f8" y="f5"/>
                </a:cubicBezTo>
                <a:lnTo>
                  <a:pt x="f10" y="f5"/>
                </a:lnTo>
                <a:cubicBezTo>
                  <a:pt x="f11" y="f5"/>
                  <a:pt x="f6" y="f9"/>
                  <a:pt x="f6" y="f8"/>
                </a:cubicBezTo>
                <a:lnTo>
                  <a:pt x="f6" y="f12"/>
                </a:lnTo>
                <a:cubicBezTo>
                  <a:pt x="f6" y="f13"/>
                  <a:pt x="f11" y="f7"/>
                  <a:pt x="f10" y="f7"/>
                </a:cubicBezTo>
                <a:lnTo>
                  <a:pt x="f8" y="f7"/>
                </a:lnTo>
                <a:cubicBezTo>
                  <a:pt x="f9" y="f7"/>
                  <a:pt x="f5" y="f13"/>
                  <a:pt x="f5" y="f12"/>
                </a:cubicBezTo>
                <a:lnTo>
                  <a:pt x="f5" y="f8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 w="19046">
            <a:solidFill>
              <a:srgbClr val="FFFFFF"/>
            </a:solidFill>
            <a:prstDash val="solid"/>
          </a:ln>
          <a:scene3d>
            <a:camera prst="orthographicFront"/>
            <a:lightRig rig="threePt" dir="t"/>
          </a:scene3d>
          <a:sp3d>
            <a:bevelT w="127000" h="38100"/>
          </a:sp3d>
        </p:spPr>
        <p:txBody>
          <a:bodyPr vert="horz" wrap="square" lIns="103857" tIns="103857" rIns="103857" bIns="103857" anchor="ctr" anchorCtr="1" compatLnSpc="1"/>
          <a:lstStyle/>
          <a:p>
            <a:pPr marL="0" marR="0" lvl="0" indent="0" algn="ctr" defTabSz="800100" rtl="0" fontAlgn="auto" hangingPunct="1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400" b="0" i="0" u="none" strike="noStrike" kern="1200" cap="none" spc="0" baseline="0" dirty="0">
                <a:solidFill>
                  <a:schemeClr val="bg2">
                    <a:lumMod val="25000"/>
                  </a:schemeClr>
                </a:solidFill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</a:t>
            </a:r>
            <a:r>
              <a:rPr lang="ru-RU" sz="1400" b="0" i="0" u="none" strike="noStrike" kern="1200" cap="none" spc="0" baseline="0" dirty="0" smtClean="0">
                <a:solidFill>
                  <a:schemeClr val="bg2">
                    <a:lumMod val="25000"/>
                  </a:schemeClr>
                </a:solidFill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стабильности бюджета городского поселения как базового принципа ответственной</a:t>
            </a:r>
            <a:r>
              <a:rPr lang="ru-RU" sz="1400" b="0" i="0" u="none" strike="noStrike" kern="1200" cap="none" spc="0" dirty="0" smtClean="0">
                <a:solidFill>
                  <a:schemeClr val="bg2">
                    <a:lumMod val="25000"/>
                  </a:schemeClr>
                </a:solidFill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бюджетной политики</a:t>
            </a:r>
            <a:endParaRPr lang="ru-RU" sz="1400" b="0" i="0" u="none" strike="noStrike" kern="1200" cap="none" spc="0" baseline="0" dirty="0">
              <a:solidFill>
                <a:schemeClr val="bg2">
                  <a:lumMod val="25000"/>
                </a:schemeClr>
              </a:solidFill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лилиния 8"/>
          <p:cNvSpPr/>
          <p:nvPr/>
        </p:nvSpPr>
        <p:spPr>
          <a:xfrm>
            <a:off x="3635896" y="2708920"/>
            <a:ext cx="4017600" cy="86409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7315746"/>
              <a:gd name="f7" fmla="val 722621"/>
              <a:gd name="f8" fmla="val 120439"/>
              <a:gd name="f9" fmla="val 53922"/>
              <a:gd name="f10" fmla="val 7195307"/>
              <a:gd name="f11" fmla="val 7261824"/>
              <a:gd name="f12" fmla="val 602182"/>
              <a:gd name="f13" fmla="val 668699"/>
              <a:gd name="f14" fmla="+- 0 0 -90"/>
              <a:gd name="f15" fmla="*/ f3 1 7315746"/>
              <a:gd name="f16" fmla="*/ f4 1 722621"/>
              <a:gd name="f17" fmla="val f5"/>
              <a:gd name="f18" fmla="val f6"/>
              <a:gd name="f19" fmla="val f7"/>
              <a:gd name="f20" fmla="*/ f14 f0 1"/>
              <a:gd name="f21" fmla="+- f19 0 f17"/>
              <a:gd name="f22" fmla="+- f18 0 f17"/>
              <a:gd name="f23" fmla="*/ f20 1 f2"/>
              <a:gd name="f24" fmla="*/ f22 1 7315746"/>
              <a:gd name="f25" fmla="*/ f21 1 722621"/>
              <a:gd name="f26" fmla="*/ 0 f22 1"/>
              <a:gd name="f27" fmla="*/ 120439 f21 1"/>
              <a:gd name="f28" fmla="*/ 120439 f22 1"/>
              <a:gd name="f29" fmla="*/ 0 f21 1"/>
              <a:gd name="f30" fmla="*/ 7195307 f22 1"/>
              <a:gd name="f31" fmla="*/ 7315746 f22 1"/>
              <a:gd name="f32" fmla="*/ 602182 f21 1"/>
              <a:gd name="f33" fmla="*/ 722621 f21 1"/>
              <a:gd name="f34" fmla="+- f23 0 f1"/>
              <a:gd name="f35" fmla="*/ f26 1 7315746"/>
              <a:gd name="f36" fmla="*/ f27 1 722621"/>
              <a:gd name="f37" fmla="*/ f28 1 7315746"/>
              <a:gd name="f38" fmla="*/ f29 1 722621"/>
              <a:gd name="f39" fmla="*/ f30 1 7315746"/>
              <a:gd name="f40" fmla="*/ f31 1 7315746"/>
              <a:gd name="f41" fmla="*/ f32 1 722621"/>
              <a:gd name="f42" fmla="*/ f33 1 722621"/>
              <a:gd name="f43" fmla="*/ f17 1 f24"/>
              <a:gd name="f44" fmla="*/ f18 1 f24"/>
              <a:gd name="f45" fmla="*/ f17 1 f25"/>
              <a:gd name="f46" fmla="*/ f19 1 f25"/>
              <a:gd name="f47" fmla="*/ f35 1 f24"/>
              <a:gd name="f48" fmla="*/ f36 1 f25"/>
              <a:gd name="f49" fmla="*/ f37 1 f24"/>
              <a:gd name="f50" fmla="*/ f38 1 f25"/>
              <a:gd name="f51" fmla="*/ f39 1 f24"/>
              <a:gd name="f52" fmla="*/ f40 1 f24"/>
              <a:gd name="f53" fmla="*/ f41 1 f25"/>
              <a:gd name="f54" fmla="*/ f42 1 f25"/>
              <a:gd name="f55" fmla="*/ f43 f15 1"/>
              <a:gd name="f56" fmla="*/ f44 f15 1"/>
              <a:gd name="f57" fmla="*/ f46 f16 1"/>
              <a:gd name="f58" fmla="*/ f45 f16 1"/>
              <a:gd name="f59" fmla="*/ f47 f15 1"/>
              <a:gd name="f60" fmla="*/ f48 f16 1"/>
              <a:gd name="f61" fmla="*/ f49 f15 1"/>
              <a:gd name="f62" fmla="*/ f50 f16 1"/>
              <a:gd name="f63" fmla="*/ f51 f15 1"/>
              <a:gd name="f64" fmla="*/ f52 f15 1"/>
              <a:gd name="f65" fmla="*/ f53 f16 1"/>
              <a:gd name="f66" fmla="*/ f54 f1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4">
                <a:pos x="f59" y="f60"/>
              </a:cxn>
              <a:cxn ang="f34">
                <a:pos x="f61" y="f62"/>
              </a:cxn>
              <a:cxn ang="f34">
                <a:pos x="f63" y="f62"/>
              </a:cxn>
              <a:cxn ang="f34">
                <a:pos x="f64" y="f60"/>
              </a:cxn>
              <a:cxn ang="f34">
                <a:pos x="f64" y="f65"/>
              </a:cxn>
              <a:cxn ang="f34">
                <a:pos x="f63" y="f66"/>
              </a:cxn>
              <a:cxn ang="f34">
                <a:pos x="f61" y="f66"/>
              </a:cxn>
              <a:cxn ang="f34">
                <a:pos x="f59" y="f65"/>
              </a:cxn>
              <a:cxn ang="f34">
                <a:pos x="f59" y="f60"/>
              </a:cxn>
            </a:cxnLst>
            <a:rect l="f55" t="f58" r="f56" b="f57"/>
            <a:pathLst>
              <a:path w="7315746" h="722621">
                <a:moveTo>
                  <a:pt x="f5" y="f8"/>
                </a:moveTo>
                <a:cubicBezTo>
                  <a:pt x="f5" y="f9"/>
                  <a:pt x="f9" y="f5"/>
                  <a:pt x="f8" y="f5"/>
                </a:cubicBezTo>
                <a:lnTo>
                  <a:pt x="f10" y="f5"/>
                </a:lnTo>
                <a:cubicBezTo>
                  <a:pt x="f11" y="f5"/>
                  <a:pt x="f6" y="f9"/>
                  <a:pt x="f6" y="f8"/>
                </a:cubicBezTo>
                <a:lnTo>
                  <a:pt x="f6" y="f12"/>
                </a:lnTo>
                <a:cubicBezTo>
                  <a:pt x="f6" y="f13"/>
                  <a:pt x="f11" y="f7"/>
                  <a:pt x="f10" y="f7"/>
                </a:cubicBezTo>
                <a:lnTo>
                  <a:pt x="f8" y="f7"/>
                </a:lnTo>
                <a:cubicBezTo>
                  <a:pt x="f9" y="f7"/>
                  <a:pt x="f5" y="f13"/>
                  <a:pt x="f5" y="f12"/>
                </a:cubicBezTo>
                <a:lnTo>
                  <a:pt x="f5" y="f8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 w="19046">
            <a:solidFill>
              <a:srgbClr val="FFFFFF"/>
            </a:solidFill>
            <a:prstDash val="solid"/>
          </a:ln>
          <a:scene3d>
            <a:camera prst="orthographicFront"/>
            <a:lightRig rig="threePt" dir="t"/>
          </a:scene3d>
          <a:sp3d>
            <a:bevelT w="127000" h="38100"/>
          </a:sp3d>
        </p:spPr>
        <p:txBody>
          <a:bodyPr vert="horz" wrap="square" lIns="103857" tIns="103857" rIns="103857" bIns="103857" anchor="ctr" anchorCtr="1" compatLnSpc="1"/>
          <a:lstStyle/>
          <a:p>
            <a:pPr lvl="0" algn="ctr" eaLnBrk="0" fontAlgn="base" hangingPunct="0">
              <a:spcBef>
                <a:spcPts val="1800"/>
              </a:spcBef>
            </a:pPr>
            <a:endParaRPr lang="ru-RU" sz="14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ts val="1800"/>
              </a:spcBef>
            </a:pP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Повышение качества и результативности муниципальных программ Угловского городского поселения, расширение их использования в бюджетном планировании</a:t>
            </a:r>
          </a:p>
          <a:p>
            <a:pPr lvl="0" algn="ctr" eaLnBrk="0" fontAlgn="base" hangingPunct="0">
              <a:spcBef>
                <a:spcPts val="1800"/>
              </a:spcBef>
            </a:pPr>
            <a:endParaRPr lang="ru-RU" sz="14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лилиния 9"/>
          <p:cNvSpPr/>
          <p:nvPr/>
        </p:nvSpPr>
        <p:spPr>
          <a:xfrm>
            <a:off x="3923928" y="3789040"/>
            <a:ext cx="3729568" cy="68370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7315746"/>
              <a:gd name="f7" fmla="val 722621"/>
              <a:gd name="f8" fmla="val 120439"/>
              <a:gd name="f9" fmla="val 53922"/>
              <a:gd name="f10" fmla="val 7195307"/>
              <a:gd name="f11" fmla="val 7261824"/>
              <a:gd name="f12" fmla="val 602182"/>
              <a:gd name="f13" fmla="val 668699"/>
              <a:gd name="f14" fmla="+- 0 0 -90"/>
              <a:gd name="f15" fmla="*/ f3 1 7315746"/>
              <a:gd name="f16" fmla="*/ f4 1 722621"/>
              <a:gd name="f17" fmla="val f5"/>
              <a:gd name="f18" fmla="val f6"/>
              <a:gd name="f19" fmla="val f7"/>
              <a:gd name="f20" fmla="*/ f14 f0 1"/>
              <a:gd name="f21" fmla="+- f19 0 f17"/>
              <a:gd name="f22" fmla="+- f18 0 f17"/>
              <a:gd name="f23" fmla="*/ f20 1 f2"/>
              <a:gd name="f24" fmla="*/ f22 1 7315746"/>
              <a:gd name="f25" fmla="*/ f21 1 722621"/>
              <a:gd name="f26" fmla="*/ 0 f22 1"/>
              <a:gd name="f27" fmla="*/ 120439 f21 1"/>
              <a:gd name="f28" fmla="*/ 120439 f22 1"/>
              <a:gd name="f29" fmla="*/ 0 f21 1"/>
              <a:gd name="f30" fmla="*/ 7195307 f22 1"/>
              <a:gd name="f31" fmla="*/ 7315746 f22 1"/>
              <a:gd name="f32" fmla="*/ 602182 f21 1"/>
              <a:gd name="f33" fmla="*/ 722621 f21 1"/>
              <a:gd name="f34" fmla="+- f23 0 f1"/>
              <a:gd name="f35" fmla="*/ f26 1 7315746"/>
              <a:gd name="f36" fmla="*/ f27 1 722621"/>
              <a:gd name="f37" fmla="*/ f28 1 7315746"/>
              <a:gd name="f38" fmla="*/ f29 1 722621"/>
              <a:gd name="f39" fmla="*/ f30 1 7315746"/>
              <a:gd name="f40" fmla="*/ f31 1 7315746"/>
              <a:gd name="f41" fmla="*/ f32 1 722621"/>
              <a:gd name="f42" fmla="*/ f33 1 722621"/>
              <a:gd name="f43" fmla="*/ f17 1 f24"/>
              <a:gd name="f44" fmla="*/ f18 1 f24"/>
              <a:gd name="f45" fmla="*/ f17 1 f25"/>
              <a:gd name="f46" fmla="*/ f19 1 f25"/>
              <a:gd name="f47" fmla="*/ f35 1 f24"/>
              <a:gd name="f48" fmla="*/ f36 1 f25"/>
              <a:gd name="f49" fmla="*/ f37 1 f24"/>
              <a:gd name="f50" fmla="*/ f38 1 f25"/>
              <a:gd name="f51" fmla="*/ f39 1 f24"/>
              <a:gd name="f52" fmla="*/ f40 1 f24"/>
              <a:gd name="f53" fmla="*/ f41 1 f25"/>
              <a:gd name="f54" fmla="*/ f42 1 f25"/>
              <a:gd name="f55" fmla="*/ f43 f15 1"/>
              <a:gd name="f56" fmla="*/ f44 f15 1"/>
              <a:gd name="f57" fmla="*/ f46 f16 1"/>
              <a:gd name="f58" fmla="*/ f45 f16 1"/>
              <a:gd name="f59" fmla="*/ f47 f15 1"/>
              <a:gd name="f60" fmla="*/ f48 f16 1"/>
              <a:gd name="f61" fmla="*/ f49 f15 1"/>
              <a:gd name="f62" fmla="*/ f50 f16 1"/>
              <a:gd name="f63" fmla="*/ f51 f15 1"/>
              <a:gd name="f64" fmla="*/ f52 f15 1"/>
              <a:gd name="f65" fmla="*/ f53 f16 1"/>
              <a:gd name="f66" fmla="*/ f54 f1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4">
                <a:pos x="f59" y="f60"/>
              </a:cxn>
              <a:cxn ang="f34">
                <a:pos x="f61" y="f62"/>
              </a:cxn>
              <a:cxn ang="f34">
                <a:pos x="f63" y="f62"/>
              </a:cxn>
              <a:cxn ang="f34">
                <a:pos x="f64" y="f60"/>
              </a:cxn>
              <a:cxn ang="f34">
                <a:pos x="f64" y="f65"/>
              </a:cxn>
              <a:cxn ang="f34">
                <a:pos x="f63" y="f66"/>
              </a:cxn>
              <a:cxn ang="f34">
                <a:pos x="f61" y="f66"/>
              </a:cxn>
              <a:cxn ang="f34">
                <a:pos x="f59" y="f65"/>
              </a:cxn>
              <a:cxn ang="f34">
                <a:pos x="f59" y="f60"/>
              </a:cxn>
            </a:cxnLst>
            <a:rect l="f55" t="f58" r="f56" b="f57"/>
            <a:pathLst>
              <a:path w="7315746" h="722621">
                <a:moveTo>
                  <a:pt x="f5" y="f8"/>
                </a:moveTo>
                <a:cubicBezTo>
                  <a:pt x="f5" y="f9"/>
                  <a:pt x="f9" y="f5"/>
                  <a:pt x="f8" y="f5"/>
                </a:cubicBezTo>
                <a:lnTo>
                  <a:pt x="f10" y="f5"/>
                </a:lnTo>
                <a:cubicBezTo>
                  <a:pt x="f11" y="f5"/>
                  <a:pt x="f6" y="f9"/>
                  <a:pt x="f6" y="f8"/>
                </a:cubicBezTo>
                <a:lnTo>
                  <a:pt x="f6" y="f12"/>
                </a:lnTo>
                <a:cubicBezTo>
                  <a:pt x="f6" y="f13"/>
                  <a:pt x="f11" y="f7"/>
                  <a:pt x="f10" y="f7"/>
                </a:cubicBezTo>
                <a:lnTo>
                  <a:pt x="f8" y="f7"/>
                </a:lnTo>
                <a:cubicBezTo>
                  <a:pt x="f9" y="f7"/>
                  <a:pt x="f5" y="f13"/>
                  <a:pt x="f5" y="f12"/>
                </a:cubicBezTo>
                <a:lnTo>
                  <a:pt x="f5" y="f8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 w="19046">
            <a:solidFill>
              <a:srgbClr val="FFFFFF"/>
            </a:solidFill>
            <a:prstDash val="solid"/>
          </a:ln>
          <a:scene3d>
            <a:camera prst="orthographicFront"/>
            <a:lightRig rig="threePt" dir="t"/>
          </a:scene3d>
          <a:sp3d>
            <a:bevelT w="127000" h="38100"/>
          </a:sp3d>
        </p:spPr>
        <p:txBody>
          <a:bodyPr vert="horz" wrap="square" lIns="103857" tIns="103857" rIns="103857" bIns="103857" anchor="ctr" anchorCtr="1" compatLnSpc="1"/>
          <a:lstStyle/>
          <a:p>
            <a:pPr marL="0" marR="0" lvl="0" indent="0" algn="ctr" defTabSz="800100" rtl="0" fontAlgn="auto" hangingPunct="1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400" b="0" i="0" u="none" strike="noStrike" kern="1200" cap="none" spc="0" baseline="0" dirty="0" smtClean="0">
                <a:solidFill>
                  <a:schemeClr val="bg2">
                    <a:lumMod val="25000"/>
                  </a:schemeClr>
                </a:solidFill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Достижение целевых показателей, утвержденных муниципальными программами Угловского городского поселения</a:t>
            </a:r>
            <a:endParaRPr lang="ru-RU" sz="1400" b="0" i="0" u="none" strike="noStrike" kern="1200" cap="none" spc="0" baseline="0" dirty="0">
              <a:solidFill>
                <a:schemeClr val="bg2">
                  <a:lumMod val="25000"/>
                </a:schemeClr>
              </a:solidFill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олилиния 10"/>
          <p:cNvSpPr/>
          <p:nvPr/>
        </p:nvSpPr>
        <p:spPr>
          <a:xfrm>
            <a:off x="3995936" y="4653136"/>
            <a:ext cx="3600400" cy="47732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7315746"/>
              <a:gd name="f7" fmla="val 722621"/>
              <a:gd name="f8" fmla="val 120439"/>
              <a:gd name="f9" fmla="val 53922"/>
              <a:gd name="f10" fmla="val 7195307"/>
              <a:gd name="f11" fmla="val 7261824"/>
              <a:gd name="f12" fmla="val 602182"/>
              <a:gd name="f13" fmla="val 668699"/>
              <a:gd name="f14" fmla="+- 0 0 -90"/>
              <a:gd name="f15" fmla="*/ f3 1 7315746"/>
              <a:gd name="f16" fmla="*/ f4 1 722621"/>
              <a:gd name="f17" fmla="val f5"/>
              <a:gd name="f18" fmla="val f6"/>
              <a:gd name="f19" fmla="val f7"/>
              <a:gd name="f20" fmla="*/ f14 f0 1"/>
              <a:gd name="f21" fmla="+- f19 0 f17"/>
              <a:gd name="f22" fmla="+- f18 0 f17"/>
              <a:gd name="f23" fmla="*/ f20 1 f2"/>
              <a:gd name="f24" fmla="*/ f22 1 7315746"/>
              <a:gd name="f25" fmla="*/ f21 1 722621"/>
              <a:gd name="f26" fmla="*/ 0 f22 1"/>
              <a:gd name="f27" fmla="*/ 120439 f21 1"/>
              <a:gd name="f28" fmla="*/ 120439 f22 1"/>
              <a:gd name="f29" fmla="*/ 0 f21 1"/>
              <a:gd name="f30" fmla="*/ 7195307 f22 1"/>
              <a:gd name="f31" fmla="*/ 7315746 f22 1"/>
              <a:gd name="f32" fmla="*/ 602182 f21 1"/>
              <a:gd name="f33" fmla="*/ 722621 f21 1"/>
              <a:gd name="f34" fmla="+- f23 0 f1"/>
              <a:gd name="f35" fmla="*/ f26 1 7315746"/>
              <a:gd name="f36" fmla="*/ f27 1 722621"/>
              <a:gd name="f37" fmla="*/ f28 1 7315746"/>
              <a:gd name="f38" fmla="*/ f29 1 722621"/>
              <a:gd name="f39" fmla="*/ f30 1 7315746"/>
              <a:gd name="f40" fmla="*/ f31 1 7315746"/>
              <a:gd name="f41" fmla="*/ f32 1 722621"/>
              <a:gd name="f42" fmla="*/ f33 1 722621"/>
              <a:gd name="f43" fmla="*/ f17 1 f24"/>
              <a:gd name="f44" fmla="*/ f18 1 f24"/>
              <a:gd name="f45" fmla="*/ f17 1 f25"/>
              <a:gd name="f46" fmla="*/ f19 1 f25"/>
              <a:gd name="f47" fmla="*/ f35 1 f24"/>
              <a:gd name="f48" fmla="*/ f36 1 f25"/>
              <a:gd name="f49" fmla="*/ f37 1 f24"/>
              <a:gd name="f50" fmla="*/ f38 1 f25"/>
              <a:gd name="f51" fmla="*/ f39 1 f24"/>
              <a:gd name="f52" fmla="*/ f40 1 f24"/>
              <a:gd name="f53" fmla="*/ f41 1 f25"/>
              <a:gd name="f54" fmla="*/ f42 1 f25"/>
              <a:gd name="f55" fmla="*/ f43 f15 1"/>
              <a:gd name="f56" fmla="*/ f44 f15 1"/>
              <a:gd name="f57" fmla="*/ f46 f16 1"/>
              <a:gd name="f58" fmla="*/ f45 f16 1"/>
              <a:gd name="f59" fmla="*/ f47 f15 1"/>
              <a:gd name="f60" fmla="*/ f48 f16 1"/>
              <a:gd name="f61" fmla="*/ f49 f15 1"/>
              <a:gd name="f62" fmla="*/ f50 f16 1"/>
              <a:gd name="f63" fmla="*/ f51 f15 1"/>
              <a:gd name="f64" fmla="*/ f52 f15 1"/>
              <a:gd name="f65" fmla="*/ f53 f16 1"/>
              <a:gd name="f66" fmla="*/ f54 f1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4">
                <a:pos x="f59" y="f60"/>
              </a:cxn>
              <a:cxn ang="f34">
                <a:pos x="f61" y="f62"/>
              </a:cxn>
              <a:cxn ang="f34">
                <a:pos x="f63" y="f62"/>
              </a:cxn>
              <a:cxn ang="f34">
                <a:pos x="f64" y="f60"/>
              </a:cxn>
              <a:cxn ang="f34">
                <a:pos x="f64" y="f65"/>
              </a:cxn>
              <a:cxn ang="f34">
                <a:pos x="f63" y="f66"/>
              </a:cxn>
              <a:cxn ang="f34">
                <a:pos x="f61" y="f66"/>
              </a:cxn>
              <a:cxn ang="f34">
                <a:pos x="f59" y="f65"/>
              </a:cxn>
              <a:cxn ang="f34">
                <a:pos x="f59" y="f60"/>
              </a:cxn>
            </a:cxnLst>
            <a:rect l="f55" t="f58" r="f56" b="f57"/>
            <a:pathLst>
              <a:path w="7315746" h="722621">
                <a:moveTo>
                  <a:pt x="f5" y="f8"/>
                </a:moveTo>
                <a:cubicBezTo>
                  <a:pt x="f5" y="f9"/>
                  <a:pt x="f9" y="f5"/>
                  <a:pt x="f8" y="f5"/>
                </a:cubicBezTo>
                <a:lnTo>
                  <a:pt x="f10" y="f5"/>
                </a:lnTo>
                <a:cubicBezTo>
                  <a:pt x="f11" y="f5"/>
                  <a:pt x="f6" y="f9"/>
                  <a:pt x="f6" y="f8"/>
                </a:cubicBezTo>
                <a:lnTo>
                  <a:pt x="f6" y="f12"/>
                </a:lnTo>
                <a:cubicBezTo>
                  <a:pt x="f6" y="f13"/>
                  <a:pt x="f11" y="f7"/>
                  <a:pt x="f10" y="f7"/>
                </a:cubicBezTo>
                <a:lnTo>
                  <a:pt x="f8" y="f7"/>
                </a:lnTo>
                <a:cubicBezTo>
                  <a:pt x="f9" y="f7"/>
                  <a:pt x="f5" y="f13"/>
                  <a:pt x="f5" y="f12"/>
                </a:cubicBezTo>
                <a:lnTo>
                  <a:pt x="f5" y="f8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 w="19046">
            <a:solidFill>
              <a:srgbClr val="FFFFFF"/>
            </a:solidFill>
            <a:prstDash val="solid"/>
          </a:ln>
          <a:scene3d>
            <a:camera prst="orthographicFront"/>
            <a:lightRig rig="threePt" dir="t"/>
          </a:scene3d>
          <a:sp3d>
            <a:bevelT w="127000" h="38100"/>
          </a:sp3d>
        </p:spPr>
        <p:txBody>
          <a:bodyPr vert="horz" wrap="square" lIns="103857" tIns="103857" rIns="103857" bIns="103857" anchor="ctr" anchorCtr="1" compatLnSpc="1"/>
          <a:lstStyle/>
          <a:p>
            <a:pPr marL="0" marR="0" lvl="0" indent="0" algn="ctr" defTabSz="800100" rtl="0" fontAlgn="auto" hangingPunct="1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400" b="0" i="0" u="none" strike="noStrike" kern="1200" cap="none" spc="0" baseline="0" dirty="0" smtClean="0">
                <a:solidFill>
                  <a:schemeClr val="bg2">
                    <a:lumMod val="25000"/>
                  </a:schemeClr>
                </a:solidFill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эффективности бюджетных расходов</a:t>
            </a:r>
            <a:endParaRPr lang="ru-RU" sz="1400" b="0" i="0" u="none" strike="noStrike" kern="1200" cap="none" spc="0" baseline="0" dirty="0">
              <a:solidFill>
                <a:schemeClr val="bg2">
                  <a:lumMod val="25000"/>
                </a:schemeClr>
              </a:solidFill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Соединительная линия уступом 30"/>
          <p:cNvCxnSpPr/>
          <p:nvPr/>
        </p:nvCxnSpPr>
        <p:spPr>
          <a:xfrm flipH="1">
            <a:off x="2771800" y="1988840"/>
            <a:ext cx="792092" cy="432110"/>
          </a:xfrm>
          <a:prstGeom prst="straightConnector1">
            <a:avLst/>
          </a:prstGeom>
          <a:noFill/>
          <a:ln w="47621">
            <a:solidFill>
              <a:srgbClr val="9AB5E4"/>
            </a:solidFill>
            <a:prstDash val="solid"/>
            <a:tailEnd type="arrow"/>
          </a:ln>
          <a:effectLst>
            <a:outerShdw dist="38103" dir="16200000" algn="tl">
              <a:srgbClr val="000000">
                <a:alpha val="40000"/>
              </a:srgbClr>
            </a:outerShdw>
          </a:effectLst>
        </p:spPr>
      </p:cxnSp>
      <p:cxnSp>
        <p:nvCxnSpPr>
          <p:cNvPr id="9" name="Соединительная линия уступом 30"/>
          <p:cNvCxnSpPr/>
          <p:nvPr/>
        </p:nvCxnSpPr>
        <p:spPr>
          <a:xfrm flipH="1">
            <a:off x="3059832" y="3068960"/>
            <a:ext cx="504056" cy="72008"/>
          </a:xfrm>
          <a:prstGeom prst="straightConnector1">
            <a:avLst/>
          </a:prstGeom>
          <a:noFill/>
          <a:ln w="47621">
            <a:solidFill>
              <a:srgbClr val="9AB5E4"/>
            </a:solidFill>
            <a:prstDash val="solid"/>
            <a:tailEnd type="arrow"/>
          </a:ln>
          <a:effectLst>
            <a:outerShdw dist="38103" dir="16200000" algn="tl">
              <a:srgbClr val="000000">
                <a:alpha val="40000"/>
              </a:srgbClr>
            </a:outerShdw>
          </a:effectLst>
        </p:spPr>
      </p:cxnSp>
      <p:cxnSp>
        <p:nvCxnSpPr>
          <p:cNvPr id="10" name="Соединительная линия уступом 30"/>
          <p:cNvCxnSpPr/>
          <p:nvPr/>
        </p:nvCxnSpPr>
        <p:spPr>
          <a:xfrm flipH="1">
            <a:off x="3203848" y="4149080"/>
            <a:ext cx="576064" cy="42619"/>
          </a:xfrm>
          <a:prstGeom prst="straightConnector1">
            <a:avLst/>
          </a:prstGeom>
          <a:noFill/>
          <a:ln w="47621">
            <a:solidFill>
              <a:srgbClr val="9AB5E4"/>
            </a:solidFill>
            <a:prstDash val="solid"/>
            <a:tailEnd type="arrow"/>
          </a:ln>
          <a:effectLst>
            <a:outerShdw dist="38103" dir="16200000" algn="tl">
              <a:srgbClr val="000000">
                <a:alpha val="40000"/>
              </a:srgbClr>
            </a:outerShdw>
          </a:effectLst>
        </p:spPr>
      </p:cxnSp>
      <p:cxnSp>
        <p:nvCxnSpPr>
          <p:cNvPr id="11" name="Соединительная линия уступом 30"/>
          <p:cNvCxnSpPr/>
          <p:nvPr/>
        </p:nvCxnSpPr>
        <p:spPr>
          <a:xfrm flipH="1">
            <a:off x="3059832" y="4869160"/>
            <a:ext cx="864096" cy="0"/>
          </a:xfrm>
          <a:prstGeom prst="straightConnector1">
            <a:avLst/>
          </a:prstGeom>
          <a:noFill/>
          <a:ln w="47621">
            <a:solidFill>
              <a:srgbClr val="9AB5E4"/>
            </a:solidFill>
            <a:prstDash val="solid"/>
            <a:tailEnd type="arrow"/>
          </a:ln>
          <a:effectLst>
            <a:outerShdw dist="38103" dir="16200000" algn="tl">
              <a:srgbClr val="000000">
                <a:alpha val="40000"/>
              </a:srgbClr>
            </a:outerShdw>
          </a:effectLst>
        </p:spPr>
      </p:cxnSp>
      <p:sp>
        <p:nvSpPr>
          <p:cNvPr id="12" name="TextBox 12"/>
          <p:cNvSpPr txBox="1"/>
          <p:nvPr/>
        </p:nvSpPr>
        <p:spPr>
          <a:xfrm>
            <a:off x="1331640" y="1124744"/>
            <a:ext cx="718466" cy="369332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1" u="none" strike="noStrike" kern="1200" cap="none" spc="0" baseline="0" dirty="0">
                <a:solidFill>
                  <a:schemeClr val="bg1"/>
                </a:solidFill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</a:p>
        </p:txBody>
      </p:sp>
      <p:sp>
        <p:nvSpPr>
          <p:cNvPr id="14" name="Правая фигурная скобка 13"/>
          <p:cNvSpPr/>
          <p:nvPr/>
        </p:nvSpPr>
        <p:spPr>
          <a:xfrm>
            <a:off x="7884368" y="1628800"/>
            <a:ext cx="278855" cy="5008415"/>
          </a:xfrm>
          <a:prstGeom prst="rightBrace">
            <a:avLst/>
          </a:prstGeom>
          <a:ln w="66675">
            <a:solidFill>
              <a:schemeClr val="accent1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5715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Заголовок 1"/>
          <p:cNvSpPr txBox="1">
            <a:spLocks/>
          </p:cNvSpPr>
          <p:nvPr/>
        </p:nvSpPr>
        <p:spPr bwMode="auto">
          <a:xfrm>
            <a:off x="484187" y="404664"/>
            <a:ext cx="8659813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Основные направления бюджетной и налоговой политики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на 2018-2020 годы 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563888" y="5517232"/>
            <a:ext cx="3888432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Недопущение образования просроченной кредиторской задолженности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0" name="Соединительная линия уступом 30"/>
          <p:cNvCxnSpPr/>
          <p:nvPr/>
        </p:nvCxnSpPr>
        <p:spPr>
          <a:xfrm flipH="1" flipV="1">
            <a:off x="2627784" y="5661248"/>
            <a:ext cx="864096" cy="144016"/>
          </a:xfrm>
          <a:prstGeom prst="straightConnector1">
            <a:avLst/>
          </a:prstGeom>
          <a:noFill/>
          <a:ln w="47621">
            <a:solidFill>
              <a:srgbClr val="9AB5E4"/>
            </a:solidFill>
            <a:prstDash val="solid"/>
            <a:tailEnd type="arrow"/>
          </a:ln>
          <a:effectLst>
            <a:outerShdw dist="38103" dir="16200000" algn="tl">
              <a:srgbClr val="000000">
                <a:alpha val="40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684068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Effect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Effect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Effect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0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Effect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1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1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1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7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1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7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7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21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8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8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21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8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9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21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9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21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9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21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9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000"/>
                            </p:stCondLst>
                            <p:childTnLst>
                              <p:par>
                                <p:cTn id="102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1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0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animBg="1"/>
      <p:bldP spid="3" grpId="1" animBg="1"/>
      <p:bldP spid="4" grpId="0" animBg="1"/>
      <p:bldP spid="5" grpId="0" animBg="1"/>
      <p:bldP spid="6" grpId="0" animBg="1"/>
      <p:bldP spid="7" grpId="0" animBg="1"/>
      <p:bldP spid="12" grpId="0"/>
      <p:bldP spid="12" grpId="1"/>
      <p:bldP spid="14" grpId="0" animBg="1"/>
      <p:bldP spid="14" grpId="1" animBg="1"/>
      <p:bldP spid="15" grpId="0"/>
      <p:bldP spid="15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1600200"/>
            <a:ext cx="4919464" cy="4925144"/>
          </a:xfrm>
          <a:prstGeom prst="rect">
            <a:avLst/>
          </a:prstGeom>
        </p:spPr>
        <p:txBody>
          <a:bodyPr>
            <a:noAutofit/>
          </a:bodyPr>
          <a:lstStyle/>
          <a:p>
            <a:pPr marL="609600" indent="-609600" eaLnBrk="1" hangingPunct="1">
              <a:spcBef>
                <a:spcPct val="0"/>
              </a:spcBef>
              <a:buFontTx/>
              <a:buNone/>
            </a:pP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latin typeface="Bookman Old Style" pitchFamily="18" charset="0"/>
                <a:ea typeface="Arial Unicode MS" pitchFamily="34" charset="-128"/>
                <a:cs typeface="Times New Roman" panose="02020603050405020304" pitchFamily="18" charset="0"/>
              </a:rPr>
              <a:t>Бюджет Угловского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latin typeface="Bookman Old Style" pitchFamily="18" charset="0"/>
              <a:ea typeface="Arial Unicode MS" pitchFamily="34" charset="-128"/>
              <a:cs typeface="Times New Roman" panose="02020603050405020304" pitchFamily="18" charset="0"/>
            </a:endParaRPr>
          </a:p>
          <a:p>
            <a:pPr marL="609600" indent="-609600" eaLnBrk="1" hangingPunct="1">
              <a:spcBef>
                <a:spcPct val="0"/>
              </a:spcBef>
              <a:buFontTx/>
              <a:buNone/>
            </a:pP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latin typeface="Bookman Old Style" pitchFamily="18" charset="0"/>
                <a:ea typeface="Arial Unicode MS" pitchFamily="34" charset="-128"/>
                <a:cs typeface="Times New Roman" panose="02020603050405020304" pitchFamily="18" charset="0"/>
              </a:rPr>
              <a:t>городского поселения – это </a:t>
            </a:r>
          </a:p>
          <a:p>
            <a:pPr marL="609600" indent="-609600" eaLnBrk="1" hangingPunct="1">
              <a:spcBef>
                <a:spcPct val="0"/>
              </a:spcBef>
              <a:buFontTx/>
              <a:buNone/>
            </a:pP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latin typeface="Bookman Old Style" pitchFamily="18" charset="0"/>
                <a:ea typeface="Arial Unicode MS" pitchFamily="34" charset="-128"/>
                <a:cs typeface="Times New Roman" panose="02020603050405020304" pitchFamily="18" charset="0"/>
              </a:rPr>
              <a:t>денежный фонд </a:t>
            </a:r>
          </a:p>
          <a:p>
            <a:pPr marL="609600" indent="-609600" eaLnBrk="1" hangingPunct="1">
              <a:spcBef>
                <a:spcPct val="0"/>
              </a:spcBef>
              <a:buFontTx/>
              <a:buNone/>
            </a:pP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latin typeface="Bookman Old Style" pitchFamily="18" charset="0"/>
                <a:ea typeface="Arial Unicode MS" pitchFamily="34" charset="-128"/>
                <a:cs typeface="Times New Roman" panose="02020603050405020304" pitchFamily="18" charset="0"/>
              </a:rPr>
              <a:t>муниципального образования, </a:t>
            </a:r>
          </a:p>
          <a:p>
            <a:pPr marL="609600" indent="-609600" eaLnBrk="1" hangingPunct="1">
              <a:spcBef>
                <a:spcPct val="0"/>
              </a:spcBef>
              <a:buFontTx/>
              <a:buNone/>
            </a:pP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latin typeface="Bookman Old Style" pitchFamily="18" charset="0"/>
                <a:ea typeface="Arial Unicode MS" pitchFamily="34" charset="-128"/>
                <a:cs typeface="Times New Roman" panose="02020603050405020304" pitchFamily="18" charset="0"/>
              </a:rPr>
              <a:t>предназначенный для </a:t>
            </a:r>
          </a:p>
          <a:p>
            <a:pPr marL="609600" indent="-609600" eaLnBrk="1" hangingPunct="1">
              <a:spcBef>
                <a:spcPct val="0"/>
              </a:spcBef>
              <a:buFontTx/>
              <a:buNone/>
            </a:pP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latin typeface="Bookman Old Style" pitchFamily="18" charset="0"/>
                <a:ea typeface="Arial Unicode MS" pitchFamily="34" charset="-128"/>
                <a:cs typeface="Times New Roman" panose="02020603050405020304" pitchFamily="18" charset="0"/>
              </a:rPr>
              <a:t>финансового обеспечения его </a:t>
            </a:r>
          </a:p>
          <a:p>
            <a:pPr marL="609600" indent="-609600" eaLnBrk="1" hangingPunct="1">
              <a:spcBef>
                <a:spcPct val="0"/>
              </a:spcBef>
              <a:buFontTx/>
              <a:buNone/>
            </a:pP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latin typeface="Bookman Old Style" pitchFamily="18" charset="0"/>
                <a:ea typeface="Arial Unicode MS" pitchFamily="34" charset="-128"/>
                <a:cs typeface="Times New Roman" panose="02020603050405020304" pitchFamily="18" charset="0"/>
              </a:rPr>
              <a:t>задач и функций. Другими </a:t>
            </a:r>
          </a:p>
          <a:p>
            <a:pPr marL="609600" indent="-609600" eaLnBrk="1" hangingPunct="1">
              <a:spcBef>
                <a:spcPct val="0"/>
              </a:spcBef>
              <a:buFontTx/>
              <a:buNone/>
            </a:pP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latin typeface="Bookman Old Style" pitchFamily="18" charset="0"/>
                <a:ea typeface="Arial Unicode MS" pitchFamily="34" charset="-128"/>
                <a:cs typeface="Times New Roman" panose="02020603050405020304" pitchFamily="18" charset="0"/>
              </a:rPr>
              <a:t>слова – это план доходов и </a:t>
            </a:r>
          </a:p>
          <a:p>
            <a:pPr marL="609600" indent="-609600" eaLnBrk="1" hangingPunct="1">
              <a:spcBef>
                <a:spcPct val="0"/>
              </a:spcBef>
              <a:buFontTx/>
              <a:buNone/>
            </a:pP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latin typeface="Bookman Old Style" pitchFamily="18" charset="0"/>
                <a:ea typeface="Arial Unicode MS" pitchFamily="34" charset="-128"/>
                <a:cs typeface="Times New Roman" panose="02020603050405020304" pitchFamily="18" charset="0"/>
              </a:rPr>
              <a:t>расходов на очередной </a:t>
            </a:r>
          </a:p>
          <a:p>
            <a:pPr marL="609600" indent="-609600" eaLnBrk="1" hangingPunct="1">
              <a:spcBef>
                <a:spcPct val="0"/>
              </a:spcBef>
              <a:buFontTx/>
              <a:buNone/>
            </a:pP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latin typeface="Bookman Old Style" pitchFamily="18" charset="0"/>
                <a:ea typeface="Arial Unicode MS" pitchFamily="34" charset="-128"/>
                <a:cs typeface="Times New Roman" panose="02020603050405020304" pitchFamily="18" charset="0"/>
              </a:rPr>
              <a:t>финансовый год и плановый </a:t>
            </a:r>
          </a:p>
          <a:p>
            <a:pPr marL="609600" indent="-609600" eaLnBrk="1" hangingPunct="1">
              <a:spcBef>
                <a:spcPct val="0"/>
              </a:spcBef>
              <a:buFontTx/>
              <a:buNone/>
            </a:pP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latin typeface="Bookman Old Style" pitchFamily="18" charset="0"/>
                <a:ea typeface="Arial Unicode MS" pitchFamily="34" charset="-128"/>
                <a:cs typeface="Times New Roman" panose="02020603050405020304" pitchFamily="18" charset="0"/>
              </a:rPr>
              <a:t>период.</a:t>
            </a:r>
          </a:p>
          <a:p>
            <a:pPr marL="0" indent="0" eaLnBrk="1" hangingPunct="1">
              <a:buFontTx/>
              <a:buNone/>
            </a:pPr>
            <a:endParaRPr lang="ru-RU" sz="1600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220072" y="1556792"/>
            <a:ext cx="3273152" cy="4320480"/>
          </a:xfrm>
          <a:prstGeom prst="rect">
            <a:avLst/>
          </a:prstGeom>
          <a:ln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65435401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Тема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  <a:ln>
          <a:noFill/>
        </a:ln>
      </a:spPr>
      <a:bodyPr vert="horz" wrap="none" lIns="91440" tIns="45720" rIns="91440" bIns="45720" anchor="t" anchorCtr="0" compatLnSpc="1">
        <a:spAutoFit/>
      </a:bodyPr>
      <a:lstStyle>
        <a:defPPr marL="0" marR="0" indent="0" defTabSz="914400" rtl="0" fontAlgn="auto" hangingPunct="1">
          <a:lnSpc>
            <a:spcPct val="100000"/>
          </a:lnSpc>
          <a:spcBef>
            <a:spcPts val="0"/>
          </a:spcBef>
          <a:spcAft>
            <a:spcPts val="0"/>
          </a:spcAft>
          <a:buNone/>
          <a:tabLst/>
          <a:defRPr sz="1100" b="1" i="0" u="none" strike="noStrike" kern="0" cap="none" spc="0" baseline="0" dirty="0">
            <a:solidFill>
              <a:srgbClr val="8064A2"/>
            </a:solidFill>
            <a:uFillTx/>
            <a:latin typeface="Calibri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noFill/>
        </a:ln>
      </a:spPr>
      <a:bodyPr anchor="ctr"/>
      <a:lstStyle>
        <a:defPPr algn="ctr">
          <a:defRPr sz="2000" b="1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4120</TotalTime>
  <Words>1246</Words>
  <Application>Microsoft Office PowerPoint</Application>
  <PresentationFormat>Экран (4:3)</PresentationFormat>
  <Paragraphs>398</Paragraphs>
  <Slides>27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16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27</vt:i4>
      </vt:variant>
    </vt:vector>
  </HeadingPairs>
  <TitlesOfParts>
    <vt:vector size="47" baseType="lpstr">
      <vt:lpstr>Arial Unicode MS</vt:lpstr>
      <vt:lpstr>BatangChe</vt:lpstr>
      <vt:lpstr>Arial</vt:lpstr>
      <vt:lpstr>Arial Black</vt:lpstr>
      <vt:lpstr>Book Antiqua</vt:lpstr>
      <vt:lpstr>Bookman Old Style</vt:lpstr>
      <vt:lpstr>Calibri</vt:lpstr>
      <vt:lpstr>Cambria</vt:lpstr>
      <vt:lpstr>Constantia</vt:lpstr>
      <vt:lpstr>Georgia</vt:lpstr>
      <vt:lpstr>Lucida Sans</vt:lpstr>
      <vt:lpstr>Rockwell</vt:lpstr>
      <vt:lpstr>Tahoma</vt:lpstr>
      <vt:lpstr>Times New Roman</vt:lpstr>
      <vt:lpstr>Wingdings</vt:lpstr>
      <vt:lpstr>Wingdings 2</vt:lpstr>
      <vt:lpstr>Тема3</vt:lpstr>
      <vt:lpstr>Специальное оформление</vt:lpstr>
      <vt:lpstr>Тема2</vt:lpstr>
      <vt:lpstr>Литейная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Жители Угловского городского поселения принимают участие в обсуждении проекта бюджета муниципального образования в ходе публичных слушаний по проекту бюджета городского поселения.  Публичные слушания проводятся посредством размещения проекта бюджета Угловского городского поселения на официальном сайте Администрации Угловского городского поселения в сети «Интернет», в бюллетене «Официальный вестник Угловского городского поселения» и рассмотрения поступивших предложений. </vt:lpstr>
      <vt:lpstr>Задачи</vt:lpstr>
      <vt:lpstr>Презентация PowerPoint</vt:lpstr>
      <vt:lpstr>Презентация PowerPoint</vt:lpstr>
      <vt:lpstr>Презентация PowerPoint</vt:lpstr>
      <vt:lpstr>Презентация PowerPoint</vt:lpstr>
      <vt:lpstr>Межбюджетные трансферты – основной вид безвозмездных перечислений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Расходы бюджета по отраслям в 2018 году,%</vt:lpstr>
      <vt:lpstr>Презентация PowerPoint</vt:lpstr>
      <vt:lpstr>ДОЛЯ МУНИЦИПАЛЬНЫХ ПРОГРАММ ГОРОДСКОГО ПОСЕЛЕНИЯ В ОБЩЕМ ОБЪЁМЕ РАСХОДОВ МЕСТНОГО БЮДЖЕТА В 2018 ГОДУ, тыс. рублей</vt:lpstr>
      <vt:lpstr>Основные понятия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Админ</dc:creator>
  <cp:lastModifiedBy>user</cp:lastModifiedBy>
  <cp:revision>371</cp:revision>
  <dcterms:modified xsi:type="dcterms:W3CDTF">2018-04-26T13:03:24Z</dcterms:modified>
</cp:coreProperties>
</file>