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62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9DAEB-7E44-495A-9061-E5B0A9F633BE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A7CE-A1CC-4424-8866-4A9A43CC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0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2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4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8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1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7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5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B60A-D1F5-4935-B827-B79AF0042D6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5C00D-FF5B-452A-B6FC-F823C26EB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0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fif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ruwiki.ru/wiki/%D0%A3%D0%B3%D0%BB%D0%BE%D0%B2%D1%81%D0%BA%D0%BE%D0%B5_%D0%B3%D0%BE%D1%80%D0%BE%D0%B4%D1%81%D0%BA%D0%BE%D0%B5_%D0%BF%D0%BE%D1%81%D0%B5%D0%BB%D0%B5%D0%BD%D0%B8%D0%B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7"/>
            <a:ext cx="2736304" cy="3246785"/>
          </a:xfrm>
          <a:prstGeom prst="rect">
            <a:avLst/>
          </a:prstGeom>
        </p:spPr>
      </p:pic>
      <p:sp>
        <p:nvSpPr>
          <p:cNvPr id="3" name="Круглая лента лицом вниз 2"/>
          <p:cNvSpPr/>
          <p:nvPr/>
        </p:nvSpPr>
        <p:spPr>
          <a:xfrm>
            <a:off x="827584" y="3284984"/>
            <a:ext cx="7632848" cy="1688631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ИСПОЛНЕНИЕ БЮДЖЕТА УГЛОВСКОГО ГОРОДСКОГО ПОСЕЛЕНИЯ ЗА 2024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ГОД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ИСПОЛНЕНИЕ БЮДЖЕТА УГЛОВСКОГО ГОРОДСКОГО ПОСЕЛЕНИЯ ЗА 2024 ГОД</a:t>
            </a: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3264189" y="5657572"/>
            <a:ext cx="3024336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39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717934"/>
              </p:ext>
            </p:extLst>
          </p:nvPr>
        </p:nvGraphicFramePr>
        <p:xfrm>
          <a:off x="901700" y="1862931"/>
          <a:ext cx="7340599" cy="400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9188"/>
                <a:gridCol w="1256756"/>
                <a:gridCol w="1104422"/>
                <a:gridCol w="79023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13 </a:t>
                      </a:r>
                      <a:r>
                        <a:rPr lang="ru-RU" sz="1200" u="none" strike="noStrike" dirty="0" smtClean="0">
                          <a:effectLst/>
                        </a:rPr>
                        <a:t>836,5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13921,6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100,62%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 </a:t>
                      </a:r>
                      <a:r>
                        <a:rPr lang="ru-RU" sz="1200" u="none" strike="noStrike" dirty="0" smtClean="0">
                          <a:effectLst/>
                        </a:rPr>
                        <a:t>669,1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7 </a:t>
                      </a:r>
                      <a:r>
                        <a:rPr lang="ru-RU" sz="1200" u="none" strike="noStrike" dirty="0" smtClean="0">
                          <a:effectLst/>
                        </a:rPr>
                        <a:t>145,8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107,15%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Акцизы по подакцизным товарам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 </a:t>
                      </a:r>
                      <a:r>
                        <a:rPr lang="ru-RU" sz="1200" u="none" strike="noStrike" dirty="0" smtClean="0">
                          <a:effectLst/>
                        </a:rPr>
                        <a:t>804,4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 </a:t>
                      </a:r>
                      <a:r>
                        <a:rPr lang="ru-RU" sz="1200" u="none" strike="noStrike" dirty="0" smtClean="0">
                          <a:effectLst/>
                        </a:rPr>
                        <a:t>082,6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107,31%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3,5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10,8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309,03%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890,0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</a:rPr>
                        <a:t>090,1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122,49%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Земельный налог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 </a:t>
                      </a:r>
                      <a:r>
                        <a:rPr lang="ru-RU" sz="1200" u="none" strike="noStrike" dirty="0" smtClean="0">
                          <a:effectLst/>
                        </a:rPr>
                        <a:t>455,0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</a:rPr>
                        <a:t>583,9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64,52%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Государственная пошлина, сборы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14,5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8,2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56,55%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Неналоговые доходы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 </a:t>
                      </a:r>
                      <a:r>
                        <a:rPr lang="ru-RU" sz="1200" u="none" strike="noStrike" dirty="0" smtClean="0">
                          <a:effectLst/>
                        </a:rPr>
                        <a:t>499,0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 </a:t>
                      </a:r>
                      <a:r>
                        <a:rPr lang="ru-RU" sz="1200" u="none" strike="noStrike" dirty="0" smtClean="0">
                          <a:effectLst/>
                        </a:rPr>
                        <a:t>505,6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100,12%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 </a:t>
                      </a:r>
                      <a:r>
                        <a:rPr lang="ru-RU" sz="1200" u="none" strike="noStrike" dirty="0" smtClean="0">
                          <a:effectLst/>
                        </a:rPr>
                        <a:t>218,7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 </a:t>
                      </a:r>
                      <a:r>
                        <a:rPr lang="ru-RU" sz="1200" u="none" strike="noStrike" dirty="0" smtClean="0">
                          <a:effectLst/>
                        </a:rPr>
                        <a:t>271,6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102,39%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реализации имущества, находящегося в муниципальной собственности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продажи земельных участков, находящихся в муниципальной собственности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 </a:t>
                      </a:r>
                      <a:r>
                        <a:rPr lang="ru-RU" sz="1200" u="none" strike="noStrike" dirty="0" smtClean="0">
                          <a:effectLst/>
                        </a:rPr>
                        <a:t>255,3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 </a:t>
                      </a:r>
                      <a:r>
                        <a:rPr lang="ru-RU" sz="1200" u="none" strike="noStrike" dirty="0" smtClean="0">
                          <a:effectLst/>
                        </a:rPr>
                        <a:t>188,6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97,95%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20,0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20,0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Невыясненные поступления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0,1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Прочие неналоговые доходы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5,0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</a:rPr>
                        <a:t>25,2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504,88%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Итого собственных доходов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19 </a:t>
                      </a:r>
                      <a:r>
                        <a:rPr lang="ru-RU" sz="1200" u="none" strike="noStrike" dirty="0" smtClean="0">
                          <a:effectLst/>
                        </a:rPr>
                        <a:t>335,5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19 </a:t>
                      </a:r>
                      <a:r>
                        <a:rPr lang="ru-RU" sz="1200" u="none" strike="noStrike" dirty="0" smtClean="0">
                          <a:effectLst/>
                        </a:rPr>
                        <a:t>427,3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100,47%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Круглая лента лицом вниз 2"/>
          <p:cNvSpPr/>
          <p:nvPr/>
        </p:nvSpPr>
        <p:spPr>
          <a:xfrm>
            <a:off x="827584" y="389022"/>
            <a:ext cx="7704856" cy="1046984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92D050"/>
                </a:solidFill>
              </a:rPr>
              <a:t>Налоговые и неналоговые доходы бюджета в 2024 году, </a:t>
            </a:r>
            <a:r>
              <a:rPr lang="ru-RU" sz="1600" dirty="0" err="1">
                <a:solidFill>
                  <a:srgbClr val="92D050"/>
                </a:solidFill>
              </a:rPr>
              <a:t>тыс.руб</a:t>
            </a:r>
            <a:endParaRPr lang="ru-RU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042854"/>
              </p:ext>
            </p:extLst>
          </p:nvPr>
        </p:nvGraphicFramePr>
        <p:xfrm>
          <a:off x="901700" y="1762919"/>
          <a:ext cx="7340599" cy="300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9188"/>
                <a:gridCol w="1256756"/>
                <a:gridCol w="1104422"/>
                <a:gridCol w="79023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5 464,90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4 987,60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91,27%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Безвозмездные поступления от бюджетов других уровней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5 464,90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4 987,60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91,27%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Дотации на выравнивание бюджетной обеспеченности</a:t>
                      </a:r>
                      <a:endParaRPr lang="ru-RU" sz="1200" b="1" i="1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498,80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49,80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9,98%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Субсидии всего:</a:t>
                      </a:r>
                      <a:endParaRPr lang="ru-RU" sz="1200" b="1" i="1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4 393,10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4 393,10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100,00%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 формирование муниципальных дорожных фондов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3 481,00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3 481,00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реализацию муниципальных программ,формирования современной городской среды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700,20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700,20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прочие субсидии бюджетам городских поселений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211,90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211,90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Субвенции всего:</a:t>
                      </a:r>
                      <a:endParaRPr lang="ru-RU" sz="1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536,80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536,80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100,00%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 осуществление первичного воинского учета на территориях, где отсутствуют военные комиссариаты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345,50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345,50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 содержание штатных единиц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191,30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191,30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100,00%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Прочие межбюджетные трансферты, передаваемые бюджетам городских поселений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36,20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7,90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21,82%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Круглая лента лицом вниз 2"/>
          <p:cNvSpPr/>
          <p:nvPr/>
        </p:nvSpPr>
        <p:spPr>
          <a:xfrm>
            <a:off x="827584" y="260648"/>
            <a:ext cx="7488832" cy="111899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92D050"/>
                </a:solidFill>
              </a:rPr>
              <a:t>МЕЖБЮДЖЕТНЫЕ ТРАНСФЕРТЫ В 2024 ГОДУ, ТЫС.РУБЛЕЙ </a:t>
            </a:r>
          </a:p>
        </p:txBody>
      </p:sp>
    </p:spTree>
    <p:extLst>
      <p:ext uri="{BB962C8B-B14F-4D97-AF65-F5344CB8AC3E}">
        <p14:creationId xmlns:p14="http://schemas.microsoft.com/office/powerpoint/2010/main" val="25292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" y="138806"/>
            <a:ext cx="8867922" cy="660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7" y="1072107"/>
            <a:ext cx="1200727" cy="1200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91" y="1887548"/>
            <a:ext cx="3024336" cy="2792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73008" y="107210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Общегосударственные вопросы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377958" y="1523802"/>
            <a:ext cx="162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План   10068,8</a:t>
            </a:r>
          </a:p>
          <a:p>
            <a:pPr algn="r"/>
            <a:r>
              <a:rPr lang="ru-RU" sz="1200" dirty="0" smtClean="0"/>
              <a:t>Исполнение   9686,5</a:t>
            </a:r>
          </a:p>
          <a:p>
            <a:r>
              <a:rPr lang="ru-RU" sz="1200" dirty="0" smtClean="0"/>
              <a:t>          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 rot="19190470">
            <a:off x="6182370" y="867298"/>
            <a:ext cx="63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96,20%</a:t>
            </a:r>
          </a:p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652120" y="1694712"/>
            <a:ext cx="848892" cy="696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3039" y="2391589"/>
            <a:ext cx="1169273" cy="7920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92164" y="2272834"/>
            <a:ext cx="180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Национальная оборона</a:t>
            </a:r>
          </a:p>
          <a:p>
            <a:pPr algn="r"/>
            <a:r>
              <a:rPr lang="ru-RU" sz="1200" dirty="0" smtClean="0"/>
              <a:t>План      345,5</a:t>
            </a:r>
          </a:p>
          <a:p>
            <a:pPr algn="r"/>
            <a:r>
              <a:rPr lang="ru-RU" sz="1200" dirty="0" smtClean="0"/>
              <a:t>Исполнение    345,5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 rot="2663384">
            <a:off x="6731256" y="2335616"/>
            <a:ext cx="662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100%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5652120" y="2923203"/>
            <a:ext cx="848892" cy="240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9149" y="3581748"/>
            <a:ext cx="1050691" cy="8738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79495" y="3163522"/>
            <a:ext cx="155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Национальная безопасность и правоохранительная деятельность</a:t>
            </a:r>
          </a:p>
          <a:p>
            <a:pPr algn="r"/>
            <a:r>
              <a:rPr lang="ru-RU" sz="1200" dirty="0" smtClean="0"/>
              <a:t>План   325,7</a:t>
            </a:r>
          </a:p>
          <a:p>
            <a:pPr algn="r"/>
            <a:r>
              <a:rPr lang="ru-RU" sz="1200" dirty="0" smtClean="0"/>
              <a:t>Исполнение  325,7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 rot="19693844">
            <a:off x="6354231" y="3482760"/>
            <a:ext cx="74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99,9 %</a:t>
            </a:r>
            <a:endParaRPr lang="ru-RU" sz="14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752530" y="3861045"/>
            <a:ext cx="957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0731"/>
            <a:ext cx="970570" cy="10080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804" y="1210606"/>
            <a:ext cx="206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Национальная экономика </a:t>
            </a:r>
          </a:p>
          <a:p>
            <a:r>
              <a:rPr lang="ru-RU" sz="1200" dirty="0" smtClean="0"/>
              <a:t>План    8657,6</a:t>
            </a:r>
          </a:p>
          <a:p>
            <a:r>
              <a:rPr lang="ru-RU" sz="1200" dirty="0" smtClean="0"/>
              <a:t>Исполнение   7156,0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 rot="2788684">
            <a:off x="2174671" y="1109088"/>
            <a:ext cx="786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82,6 %</a:t>
            </a:r>
            <a:endParaRPr lang="ru-RU" sz="14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2" y="2442756"/>
            <a:ext cx="1475657" cy="96089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435" y="2168811"/>
            <a:ext cx="1763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Жилищно- коммунальное хозяйство </a:t>
            </a:r>
          </a:p>
          <a:p>
            <a:r>
              <a:rPr lang="ru-RU" sz="1200" dirty="0" smtClean="0"/>
              <a:t>План     9614,1</a:t>
            </a:r>
          </a:p>
          <a:p>
            <a:r>
              <a:rPr lang="ru-RU" sz="1200" dirty="0" smtClean="0"/>
              <a:t>Исполнение    9415,0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 rot="19638877">
            <a:off x="1453588" y="2237701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97,9 %</a:t>
            </a:r>
            <a:endParaRPr lang="ru-RU" sz="14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4943" y="3636648"/>
            <a:ext cx="1342884" cy="128071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8435" y="3680045"/>
            <a:ext cx="157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Социальная политика</a:t>
            </a:r>
          </a:p>
          <a:p>
            <a:r>
              <a:rPr lang="ru-RU" sz="1200" dirty="0" smtClean="0"/>
              <a:t>План   332,1</a:t>
            </a:r>
          </a:p>
          <a:p>
            <a:r>
              <a:rPr lang="ru-RU" sz="1200" dirty="0" smtClean="0"/>
              <a:t>Исполнение    322,1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 rot="2873899">
            <a:off x="2393474" y="3563144"/>
            <a:ext cx="68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97,0 %</a:t>
            </a:r>
            <a:endParaRPr lang="ru-RU" sz="14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5" y="4917361"/>
            <a:ext cx="975936" cy="12629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435" y="5301208"/>
            <a:ext cx="137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Культура и кинематография </a:t>
            </a:r>
          </a:p>
          <a:p>
            <a:r>
              <a:rPr lang="ru-RU" sz="1200" dirty="0" smtClean="0"/>
              <a:t>План  22,5</a:t>
            </a:r>
          </a:p>
          <a:p>
            <a:r>
              <a:rPr lang="ru-RU" sz="1200" dirty="0" smtClean="0"/>
              <a:t>Исполнение 16,2 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 rot="18886925">
            <a:off x="801816" y="4947675"/>
            <a:ext cx="85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72,2 %</a:t>
            </a:r>
            <a:endParaRPr lang="ru-RU" sz="1400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827" y="5133204"/>
            <a:ext cx="1517444" cy="100070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92265" y="5208874"/>
            <a:ext cx="1242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Физическая культура и спорт </a:t>
            </a:r>
          </a:p>
          <a:p>
            <a:r>
              <a:rPr lang="ru-RU" sz="1200" dirty="0" smtClean="0"/>
              <a:t>План  5,0 </a:t>
            </a:r>
          </a:p>
          <a:p>
            <a:r>
              <a:rPr lang="ru-RU" sz="1200" dirty="0" smtClean="0"/>
              <a:t>Исполнение  4,0 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 rot="19547205">
            <a:off x="2843809" y="4828515"/>
            <a:ext cx="732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80,0%</a:t>
            </a:r>
            <a:endParaRPr lang="ru-RU" sz="1400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1" y="5037495"/>
            <a:ext cx="1276235" cy="114284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235725" y="5301208"/>
            <a:ext cx="147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Образование</a:t>
            </a:r>
          </a:p>
          <a:p>
            <a:r>
              <a:rPr lang="ru-RU" sz="1200" dirty="0" smtClean="0"/>
              <a:t>План   49,2  </a:t>
            </a:r>
          </a:p>
          <a:p>
            <a:r>
              <a:rPr lang="ru-RU" sz="1200" dirty="0" smtClean="0"/>
              <a:t>Исполнение   49,2 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 rot="2333264">
            <a:off x="4677430" y="4896139"/>
            <a:ext cx="74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100,0%</a:t>
            </a:r>
            <a:endParaRPr lang="ru-RU" sz="14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99" y="5037495"/>
            <a:ext cx="1078051" cy="107805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735582" y="4688306"/>
            <a:ext cx="1270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Межбюджетные трансферты общего характера</a:t>
            </a:r>
          </a:p>
          <a:p>
            <a:pPr algn="r"/>
            <a:r>
              <a:rPr lang="ru-RU" sz="1200" dirty="0" smtClean="0"/>
              <a:t>План   144,7</a:t>
            </a:r>
          </a:p>
          <a:p>
            <a:pPr algn="r"/>
            <a:r>
              <a:rPr lang="ru-RU" sz="1200" dirty="0" smtClean="0"/>
              <a:t>Исполнение  144,7 </a:t>
            </a:r>
            <a:endParaRPr lang="ru-RU" sz="1200" dirty="0"/>
          </a:p>
        </p:txBody>
      </p:sp>
      <p:sp>
        <p:nvSpPr>
          <p:cNvPr id="63" name="TextBox 62"/>
          <p:cNvSpPr txBox="1"/>
          <p:nvPr/>
        </p:nvSpPr>
        <p:spPr>
          <a:xfrm rot="2621143">
            <a:off x="7063244" y="4596055"/>
            <a:ext cx="763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100,0%</a:t>
            </a:r>
            <a:endParaRPr lang="ru-RU" sz="1400" dirty="0"/>
          </a:p>
        </p:txBody>
      </p:sp>
      <p:cxnSp>
        <p:nvCxnSpPr>
          <p:cNvPr id="65" name="Прямая соединительная линия 64"/>
          <p:cNvCxnSpPr>
            <a:stCxn id="37" idx="3"/>
          </p:cNvCxnSpPr>
          <p:nvPr/>
        </p:nvCxnSpPr>
        <p:spPr>
          <a:xfrm>
            <a:off x="2662250" y="1664771"/>
            <a:ext cx="1117662" cy="80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392268" y="2708857"/>
            <a:ext cx="1184281" cy="96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2662250" y="3359510"/>
            <a:ext cx="1117662" cy="605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1812137" y="4277004"/>
            <a:ext cx="1764412" cy="1024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3779912" y="4348793"/>
            <a:ext cx="379949" cy="752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797978" y="4511042"/>
            <a:ext cx="0" cy="790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391960" y="4511042"/>
            <a:ext cx="1374116" cy="59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руглая лента лицом вниз 2"/>
          <p:cNvSpPr/>
          <p:nvPr/>
        </p:nvSpPr>
        <p:spPr>
          <a:xfrm>
            <a:off x="1136223" y="112943"/>
            <a:ext cx="6960605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2D050"/>
                </a:solidFill>
              </a:rPr>
              <a:t>РАСХОДЫ БЮДЖЕТА УГЛОВСКОГО ГОРОДСКОГО ПОСЕЛЕНИЯ В 2024 ГОДУ,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33021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395536" y="175401"/>
            <a:ext cx="8748464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МУНИЦИПАЛЬНЫЕ ПРОГРАММЫ УГЛОВСКОГО ГОРОДСКОГО ПОСЕЛЕНИЯ . ИСПОЛНЕНИЕ В 2024 ГОДУ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07604"/>
            <a:ext cx="4158208" cy="5211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Наименование муниципальной программы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1107604"/>
            <a:ext cx="3744416" cy="5211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финансирования</a:t>
            </a:r>
          </a:p>
          <a:p>
            <a:pPr algn="ctr"/>
            <a:r>
              <a:rPr lang="ru-RU" dirty="0" smtClean="0"/>
              <a:t>Утверждено                Исполнено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51520" y="1772816"/>
            <a:ext cx="4158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"Развитие системы управления муниципальным имуществом в Угловском городском поселении на 2022-2026годы"</a:t>
            </a:r>
          </a:p>
        </p:txBody>
      </p:sp>
      <p:sp>
        <p:nvSpPr>
          <p:cNvPr id="8" name="Овал 7"/>
          <p:cNvSpPr/>
          <p:nvPr/>
        </p:nvSpPr>
        <p:spPr>
          <a:xfrm>
            <a:off x="5159312" y="1772816"/>
            <a:ext cx="36611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1018,2                       864,7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9781" y="2996952"/>
            <a:ext cx="415820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"Градостроительная политика на территории Угловского городского поселения на 2017-2026 годы"</a:t>
            </a:r>
          </a:p>
        </p:txBody>
      </p:sp>
      <p:sp>
        <p:nvSpPr>
          <p:cNvPr id="10" name="Овал 9"/>
          <p:cNvSpPr/>
          <p:nvPr/>
        </p:nvSpPr>
        <p:spPr>
          <a:xfrm>
            <a:off x="5093482" y="2996952"/>
            <a:ext cx="3726990" cy="1033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64,5                             64,5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29781" y="4293096"/>
            <a:ext cx="4181123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"Развитие </a:t>
            </a:r>
            <a:r>
              <a:rPr lang="ru-RU" sz="1200" dirty="0" smtClean="0"/>
              <a:t>информационного </a:t>
            </a:r>
            <a:r>
              <a:rPr lang="ru-RU" sz="1200" dirty="0"/>
              <a:t>общества Угловского городского поселения на 2020-2026 годы"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76056" y="4293096"/>
            <a:ext cx="37444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43,9                            41,2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32623" y="5564088"/>
            <a:ext cx="4181123" cy="110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"Обеспечение первичных мер пожарной безопасности на территории Угловского городского поселения на 2017-2026 годы"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76056" y="5659524"/>
            <a:ext cx="3744416" cy="1009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283,5                           283,5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8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9962" y="188640"/>
            <a:ext cx="9036496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МУНИЦИПАЛЬНЫЕ ПРОГРАММЫ УГЛОВСКОГО ГОРОДСКОГО ПОСЕЛЕНИЯ . ИСПОЛНЕНИЕ В 2024 ГОДУ</a:t>
            </a:r>
          </a:p>
        </p:txBody>
      </p:sp>
      <p:sp>
        <p:nvSpPr>
          <p:cNvPr id="3" name="Овал 2"/>
          <p:cNvSpPr/>
          <p:nvPr/>
        </p:nvSpPr>
        <p:spPr>
          <a:xfrm>
            <a:off x="251520" y="2053764"/>
            <a:ext cx="427669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"Профилактика правонарушений на территории Угловского городского поселения на 2017-2026 </a:t>
            </a:r>
            <a:r>
              <a:rPr lang="ru-RU" sz="1400" dirty="0"/>
              <a:t>годы"</a:t>
            </a:r>
          </a:p>
        </p:txBody>
      </p:sp>
      <p:sp>
        <p:nvSpPr>
          <p:cNvPr id="4" name="Овал 3"/>
          <p:cNvSpPr/>
          <p:nvPr/>
        </p:nvSpPr>
        <p:spPr>
          <a:xfrm>
            <a:off x="4867870" y="2079294"/>
            <a:ext cx="4032448" cy="1133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41,7                                   41,7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268760"/>
            <a:ext cx="4276690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Наименование муниципальной программы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7870" y="1268760"/>
            <a:ext cx="4032448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Объем финансирования</a:t>
            </a:r>
          </a:p>
          <a:p>
            <a:pPr algn="ctr"/>
            <a:r>
              <a:rPr lang="ru-RU" dirty="0"/>
              <a:t>Утверждено                Исполнено</a:t>
            </a:r>
          </a:p>
        </p:txBody>
      </p:sp>
      <p:sp>
        <p:nvSpPr>
          <p:cNvPr id="7" name="Овал 6"/>
          <p:cNvSpPr/>
          <p:nvPr/>
        </p:nvSpPr>
        <p:spPr>
          <a:xfrm>
            <a:off x="251520" y="3429000"/>
            <a:ext cx="427669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"Профилактика терроризма, экстремизма на территории Угловского городского поселения на 2018-2026 годы"</a:t>
            </a:r>
          </a:p>
        </p:txBody>
      </p:sp>
      <p:sp>
        <p:nvSpPr>
          <p:cNvPr id="8" name="Овал 7"/>
          <p:cNvSpPr/>
          <p:nvPr/>
        </p:nvSpPr>
        <p:spPr>
          <a:xfrm>
            <a:off x="4867870" y="3429000"/>
            <a:ext cx="405365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0,5                                  0,48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51520" y="4705066"/>
            <a:ext cx="4276690" cy="1604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"Строительство, реконструкция, капитальный ремонт, ремонт и содержание автомобильных дорог общего пользования местного значения на территории Угловского городского поселения на 2022-2026 годы"</a:t>
            </a:r>
          </a:p>
        </p:txBody>
      </p:sp>
      <p:sp>
        <p:nvSpPr>
          <p:cNvPr id="10" name="Овал 9"/>
          <p:cNvSpPr/>
          <p:nvPr/>
        </p:nvSpPr>
        <p:spPr>
          <a:xfrm>
            <a:off x="4867870" y="4730026"/>
            <a:ext cx="4053658" cy="1363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8481,4                          7039,9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02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69204"/>
            <a:ext cx="8784976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МУНИЦИПАЛЬНЫЕ ПРОГРАММЫ УГЛОВСКОГО ГОРОДСКОГО ПОСЕЛЕНИЯ . ИСПОЛНЕНИЕ В 2024 ГОДУ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765" y="1164462"/>
            <a:ext cx="3960440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Наименование муниципальной программы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1178366"/>
            <a:ext cx="3672408" cy="67651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Объем финансирования</a:t>
            </a:r>
          </a:p>
          <a:p>
            <a:pPr algn="ctr"/>
            <a:r>
              <a:rPr lang="ru-RU" dirty="0"/>
              <a:t>Утверждено                Исполнено</a:t>
            </a:r>
          </a:p>
        </p:txBody>
      </p:sp>
      <p:sp>
        <p:nvSpPr>
          <p:cNvPr id="5" name="Овал 4"/>
          <p:cNvSpPr/>
          <p:nvPr/>
        </p:nvSpPr>
        <p:spPr>
          <a:xfrm>
            <a:off x="179512" y="1988838"/>
            <a:ext cx="3960440" cy="1152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"Система управления земельными ресурсами на территории Угловского городского поселения на 2017-2026 годы"</a:t>
            </a:r>
          </a:p>
        </p:txBody>
      </p:sp>
      <p:sp>
        <p:nvSpPr>
          <p:cNvPr id="6" name="Овал 5"/>
          <p:cNvSpPr/>
          <p:nvPr/>
        </p:nvSpPr>
        <p:spPr>
          <a:xfrm>
            <a:off x="5292080" y="2074561"/>
            <a:ext cx="36724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130,0                      130,0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9512" y="3379566"/>
            <a:ext cx="3960440" cy="1345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"Развитие малого и среднего предпринимательства на территории Угловского городского поселения на 2018-2026 годы"</a:t>
            </a:r>
          </a:p>
        </p:txBody>
      </p:sp>
      <p:sp>
        <p:nvSpPr>
          <p:cNvPr id="8" name="Овал 7"/>
          <p:cNvSpPr/>
          <p:nvPr/>
        </p:nvSpPr>
        <p:spPr>
          <a:xfrm>
            <a:off x="5292080" y="3265134"/>
            <a:ext cx="3649716" cy="1315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10,0                          10,0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9512" y="4953286"/>
            <a:ext cx="3960440" cy="1212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"Капитальный ремонт муниципального жилищного фонда в Угловском городском поселении на 2018-2026 годы"</a:t>
            </a:r>
          </a:p>
        </p:txBody>
      </p:sp>
      <p:sp>
        <p:nvSpPr>
          <p:cNvPr id="10" name="Овал 9"/>
          <p:cNvSpPr/>
          <p:nvPr/>
        </p:nvSpPr>
        <p:spPr>
          <a:xfrm>
            <a:off x="5292080" y="4934346"/>
            <a:ext cx="3649716" cy="1230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337,3                      336,7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82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404361" y="260648"/>
            <a:ext cx="8640960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МУНИЦИПАЛЬНЫЕ ПРОГРАММЫ УГЛОВСКОГО ГОРОДСКОГО ПОСЕЛЕНИЯ . ИСПОЛНЕНИЕ В 2024 ГОДУ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4361" y="1268760"/>
            <a:ext cx="3735591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Наименование муниципальной программы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1268760"/>
            <a:ext cx="3384376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Объем финансирования</a:t>
            </a:r>
          </a:p>
          <a:p>
            <a:pPr algn="ctr"/>
            <a:r>
              <a:rPr lang="ru-RU" dirty="0"/>
              <a:t>Утверждено                Исполнено</a:t>
            </a:r>
          </a:p>
        </p:txBody>
      </p:sp>
      <p:sp>
        <p:nvSpPr>
          <p:cNvPr id="5" name="Овал 4"/>
          <p:cNvSpPr/>
          <p:nvPr/>
        </p:nvSpPr>
        <p:spPr>
          <a:xfrm>
            <a:off x="332351" y="1920241"/>
            <a:ext cx="3879609" cy="1268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"Система коммунальной инфраструктуры Угловского городского поселения на 2022-2026 годы"</a:t>
            </a:r>
          </a:p>
        </p:txBody>
      </p:sp>
      <p:sp>
        <p:nvSpPr>
          <p:cNvPr id="6" name="Овал 5"/>
          <p:cNvSpPr/>
          <p:nvPr/>
        </p:nvSpPr>
        <p:spPr>
          <a:xfrm>
            <a:off x="5436096" y="1962629"/>
            <a:ext cx="3384376" cy="1225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387,6                      387,6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5878" y="3405931"/>
            <a:ext cx="387960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"Организация благоустройства Угловского городского поселения на 2022-2026 годы"</a:t>
            </a:r>
          </a:p>
        </p:txBody>
      </p:sp>
      <p:sp>
        <p:nvSpPr>
          <p:cNvPr id="8" name="Овал 7"/>
          <p:cNvSpPr/>
          <p:nvPr/>
        </p:nvSpPr>
        <p:spPr>
          <a:xfrm>
            <a:off x="5413644" y="3385173"/>
            <a:ext cx="3429280" cy="1131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7993,8                  7585,9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9512" y="4581128"/>
            <a:ext cx="403244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"Формирование современной городской среды дворовых территорий многоквартирных домов на </a:t>
            </a:r>
            <a:r>
              <a:rPr lang="ru-RU" sz="1200" dirty="0" smtClean="0"/>
              <a:t>территории </a:t>
            </a:r>
            <a:r>
              <a:rPr lang="ru-RU" sz="1200" dirty="0"/>
              <a:t>Угловского городского поселения на 2018-2025 годы"</a:t>
            </a:r>
          </a:p>
        </p:txBody>
      </p:sp>
      <p:sp>
        <p:nvSpPr>
          <p:cNvPr id="10" name="Овал 9"/>
          <p:cNvSpPr/>
          <p:nvPr/>
        </p:nvSpPr>
        <p:spPr>
          <a:xfrm>
            <a:off x="5292080" y="4761148"/>
            <a:ext cx="3564396" cy="154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895,3                        892,8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91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476672"/>
            <a:ext cx="8640960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МУНИЦИПАЛЬНЫЕ ПРОГРАММЫ УГЛОВСКОГО ГОРОДСКОГО ПОСЕЛЕНИЯ . ИСПОЛНЕНИЕ В 2024 ГОДУ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551149"/>
            <a:ext cx="4032448" cy="65371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Наименование муниципальной программы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1551149"/>
            <a:ext cx="3384376" cy="65371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Объем финансирования</a:t>
            </a:r>
          </a:p>
          <a:p>
            <a:pPr algn="ctr"/>
            <a:r>
              <a:rPr lang="ru-RU" dirty="0"/>
              <a:t>Утверждено                Исполнено</a:t>
            </a:r>
          </a:p>
        </p:txBody>
      </p:sp>
      <p:sp>
        <p:nvSpPr>
          <p:cNvPr id="5" name="Овал 4"/>
          <p:cNvSpPr/>
          <p:nvPr/>
        </p:nvSpPr>
        <p:spPr>
          <a:xfrm>
            <a:off x="395536" y="2564904"/>
            <a:ext cx="3891200" cy="124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"Развитие культуры на территории Угловского городского</a:t>
            </a:r>
            <a:r>
              <a:rPr lang="ru-RU" dirty="0"/>
              <a:t> </a:t>
            </a:r>
            <a:r>
              <a:rPr lang="ru-RU" sz="1200" dirty="0"/>
              <a:t>поселения на 2017-2025 годы"</a:t>
            </a:r>
          </a:p>
        </p:txBody>
      </p:sp>
      <p:sp>
        <p:nvSpPr>
          <p:cNvPr id="6" name="Овал 5"/>
          <p:cNvSpPr/>
          <p:nvPr/>
        </p:nvSpPr>
        <p:spPr>
          <a:xfrm>
            <a:off x="5495943" y="2591666"/>
            <a:ext cx="3384376" cy="1125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22,5                        16,25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67544" y="4221088"/>
            <a:ext cx="3816424" cy="115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программа Угловского городского поселения "Развитие физической культуры и спорта на территории Угловского городского поселения на 2017-2025 годы"</a:t>
            </a:r>
          </a:p>
        </p:txBody>
      </p:sp>
      <p:sp>
        <p:nvSpPr>
          <p:cNvPr id="8" name="Овал 7"/>
          <p:cNvSpPr/>
          <p:nvPr/>
        </p:nvSpPr>
        <p:spPr>
          <a:xfrm>
            <a:off x="5495943" y="4249571"/>
            <a:ext cx="3384376" cy="115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5,0                             4,0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805264"/>
            <a:ext cx="4035215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ПО МУНИЦИПАЛЬНЫМ ПРОГРАММАМ: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5733256"/>
            <a:ext cx="3372215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УТВЕРЖДЕНО        ИСПОЛНЕНО</a:t>
            </a:r>
          </a:p>
          <a:p>
            <a:pPr algn="ctr"/>
            <a:r>
              <a:rPr lang="ru-RU" dirty="0" smtClean="0"/>
              <a:t>19715,6                   17879,6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57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>
                <a:solidFill>
                  <a:srgbClr val="00B0F0"/>
                </a:solidFill>
              </a:rPr>
              <a:t>Географическая площадь территории Угловского городского поселения составляет 48 132 га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34" y="275605"/>
            <a:ext cx="4135583" cy="58480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1412777"/>
            <a:ext cx="2952327" cy="4464495"/>
          </a:xfrm>
        </p:spPr>
        <p:txBody>
          <a:bodyPr>
            <a:normAutofit lnSpcReduction="10000"/>
          </a:bodyPr>
          <a:lstStyle/>
          <a:p>
            <a:r>
              <a:rPr lang="ru-RU" sz="1800" i="1" dirty="0">
                <a:solidFill>
                  <a:srgbClr val="00B0F0"/>
                </a:solidFill>
              </a:rPr>
              <a:t>Угловское городское поселение было образовано в соответствии с законом Новгородской области от 11 ноября 2005 года № 559-ОЗ. В состав городского поселения вошли 18 населённых пунктов</a:t>
            </a:r>
            <a:r>
              <a:rPr lang="ru-RU" sz="1800" i="1" dirty="0"/>
              <a:t>. </a:t>
            </a:r>
            <a:r>
              <a:rPr lang="ru-RU" sz="1800" i="1" dirty="0">
                <a:hlinkClick r:id="rId3"/>
              </a:rPr>
              <a:t/>
            </a:r>
            <a:br>
              <a:rPr lang="ru-RU" sz="1800" i="1" dirty="0">
                <a:hlinkClick r:id="rId3"/>
              </a:rPr>
            </a:br>
            <a:endParaRPr lang="ru-RU" sz="1800" i="1" dirty="0" smtClean="0"/>
          </a:p>
          <a:p>
            <a:r>
              <a:rPr lang="ru-RU" sz="1800" i="1" dirty="0">
                <a:solidFill>
                  <a:srgbClr val="00B0F0"/>
                </a:solidFill>
              </a:rPr>
              <a:t>По данным на 2024 год, численность населения Угловского городского поселения (</a:t>
            </a:r>
            <a:r>
              <a:rPr lang="ru-RU" sz="1800" i="1" dirty="0" err="1">
                <a:solidFill>
                  <a:srgbClr val="00B0F0"/>
                </a:solidFill>
              </a:rPr>
              <a:t>Окуловский</a:t>
            </a:r>
            <a:r>
              <a:rPr lang="ru-RU" sz="1800" i="1" dirty="0">
                <a:solidFill>
                  <a:srgbClr val="00B0F0"/>
                </a:solidFill>
              </a:rPr>
              <a:t> муниципальный район, Новгородская область) — 2623 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064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4"/>
            <a:ext cx="9282657" cy="6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7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772400" cy="3456384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информационный материал – «Бюджет для граждан» – аналитический документ, подготовленный с целью ознакомления с основными параметрами исполнения бюджета Угловского городского поселения за 2024 год.</a:t>
            </a:r>
          </a:p>
          <a:p>
            <a:pPr algn="just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Представленный материал иллюстрирует отдельные показатели отчета об исполнении бюджета городского поселения и подготовлен  с целью обеспечения открытости и прозрачности управления муниципальными финансами Угловского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поселения.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74263"/>
            <a:ext cx="1368152" cy="1765969"/>
          </a:xfrm>
          <a:prstGeom prst="rect">
            <a:avLst/>
          </a:prstGeom>
        </p:spPr>
      </p:pic>
      <p:sp>
        <p:nvSpPr>
          <p:cNvPr id="5" name="Круглая лента лицом вниз 4"/>
          <p:cNvSpPr/>
          <p:nvPr/>
        </p:nvSpPr>
        <p:spPr>
          <a:xfrm>
            <a:off x="683568" y="404664"/>
            <a:ext cx="7920880" cy="111899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УВАЖАЕМЫЕ ЖИТЕЛИ УГЛОВСКОГО ГОРОДСКОГО ПОСЕЛЕНИЯ!</a:t>
            </a:r>
            <a:br>
              <a:rPr lang="ru-RU" sz="16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98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85584" cy="4608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000" b="1" i="1" dirty="0" smtClean="0"/>
              <a:t>Бюджетный процесс завершается составление</a:t>
            </a:r>
            <a:r>
              <a:rPr lang="en-US" sz="2000" b="1" i="1" dirty="0" smtClean="0"/>
              <a:t>v</a:t>
            </a:r>
            <a:r>
              <a:rPr lang="ru-RU" sz="2000" b="1" i="1" dirty="0" smtClean="0"/>
              <a:t> и утверждением отчета об исполнении бюджета.</a:t>
            </a:r>
            <a:br>
              <a:rPr lang="ru-RU" sz="2000" b="1" i="1" dirty="0" smtClean="0"/>
            </a:br>
            <a:r>
              <a:rPr lang="ru-RU" sz="2000" b="1" i="1" dirty="0" smtClean="0"/>
              <a:t>Составляет отчет об исполнении бюджета Угловского городского поселения администрация Угловского городского поселения.</a:t>
            </a:r>
            <a:br>
              <a:rPr lang="ru-RU" sz="2000" b="1" i="1" dirty="0" smtClean="0"/>
            </a:br>
            <a:r>
              <a:rPr lang="ru-RU" sz="2000" b="1" i="1" dirty="0" smtClean="0"/>
              <a:t>До его рассмотрения в представительном органе, годовой отчет подлежит внешней проверке, которая осуществляется Контрольно-счетным органом Окуловского муниципального района. По результатам внешней проверки Контрольно-счетный орган готовит заключение на годовой отчет об исполнении бюджета.</a:t>
            </a:r>
            <a:br>
              <a:rPr lang="ru-RU" sz="2000" b="1" i="1" dirty="0" smtClean="0"/>
            </a:br>
            <a:r>
              <a:rPr lang="ru-RU" sz="2000" b="1" i="1" dirty="0" smtClean="0"/>
              <a:t>Годовой отчет об исполнении бюджета утверждается Решением Совета депутатов Угловского городского поселения об исполнении бюджета Угловского городского поселения с указанием общего объема доходов, расходов и дефицита (профицита) бюджета городского поселения.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0649"/>
            <a:ext cx="1103240" cy="1656184"/>
          </a:xfrm>
          <a:prstGeom prst="rect">
            <a:avLst/>
          </a:prstGeom>
        </p:spPr>
      </p:pic>
      <p:sp>
        <p:nvSpPr>
          <p:cNvPr id="3" name="Круглая лента лицом вниз 2"/>
          <p:cNvSpPr/>
          <p:nvPr/>
        </p:nvSpPr>
        <p:spPr>
          <a:xfrm>
            <a:off x="1355618" y="548680"/>
            <a:ext cx="7200800" cy="108012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92D050"/>
                </a:solidFill>
              </a:rPr>
              <a:t>Исполнение бюджета </a:t>
            </a:r>
            <a:br>
              <a:rPr lang="ru-RU" b="1" i="1" dirty="0">
                <a:solidFill>
                  <a:srgbClr val="92D050"/>
                </a:solidFill>
              </a:rPr>
            </a:br>
            <a:r>
              <a:rPr lang="ru-RU" b="1" i="1" dirty="0">
                <a:solidFill>
                  <a:srgbClr val="92D050"/>
                </a:solidFill>
              </a:rPr>
              <a:t>годовой отчет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98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+mn-lt"/>
              </a:rPr>
              <a:t>          Бюджетный </a:t>
            </a:r>
            <a:r>
              <a:rPr lang="ru-RU" sz="1800" b="1" i="1" dirty="0">
                <a:latin typeface="+mn-lt"/>
              </a:rPr>
              <a:t>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12781"/>
            <a:ext cx="6735989" cy="39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19256" cy="128215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/>
            </a:r>
            <a:br>
              <a:rPr lang="ru-RU" b="1" i="1" dirty="0">
                <a:solidFill>
                  <a:srgbClr val="FFC000"/>
                </a:solidFill>
              </a:rPr>
            </a:br>
            <a:endParaRPr lang="ru-RU" sz="2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9217"/>
            <a:ext cx="7272808" cy="5103186"/>
          </a:xfrm>
          <a:prstGeom prst="rect">
            <a:avLst/>
          </a:prstGeom>
        </p:spPr>
      </p:pic>
      <p:sp>
        <p:nvSpPr>
          <p:cNvPr id="4" name="Круглая лента лицом вниз 3"/>
          <p:cNvSpPr/>
          <p:nvPr/>
        </p:nvSpPr>
        <p:spPr>
          <a:xfrm>
            <a:off x="881336" y="404664"/>
            <a:ext cx="7704856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Структура доходов бюджета Угловского городского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7419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71666" y="3325434"/>
            <a:ext cx="1518527" cy="1440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3561713">
            <a:off x="2467247" y="1800610"/>
            <a:ext cx="1912339" cy="1043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Межбюджетные трансферты общего характера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3840509" y="1470214"/>
            <a:ext cx="183869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Общегосударственные вопросы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584249">
            <a:off x="5659095" y="4616686"/>
            <a:ext cx="1628895" cy="98399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Национальная экономика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756841">
            <a:off x="4783632" y="5438229"/>
            <a:ext cx="1758325" cy="9152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8269277">
            <a:off x="5216977" y="1765966"/>
            <a:ext cx="1729025" cy="11406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Национальная оборона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8284723">
            <a:off x="2424886" y="5192935"/>
            <a:ext cx="1890036" cy="105510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Культура, кинематография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0451276">
            <a:off x="1962339" y="4239882"/>
            <a:ext cx="1512799" cy="102741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Физическая культура, спорт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6200000">
            <a:off x="3674162" y="5501882"/>
            <a:ext cx="1700807" cy="91440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Социальная политика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1084462">
            <a:off x="5738225" y="3050147"/>
            <a:ext cx="1772491" cy="11429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Национальная безопасность и правоохранительная </a:t>
            </a:r>
            <a:r>
              <a:rPr lang="ru-RU" sz="1200" dirty="0" smtClean="0"/>
              <a:t>деятельность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 rot="1010120">
            <a:off x="1911726" y="2917411"/>
            <a:ext cx="1533555" cy="1076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Образование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0475" y="4045514"/>
            <a:ext cx="1913525" cy="260872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>
            <a:endCxn id="3" idx="1"/>
          </p:cNvCxnSpPr>
          <p:nvPr/>
        </p:nvCxnSpPr>
        <p:spPr>
          <a:xfrm>
            <a:off x="3971666" y="2924154"/>
            <a:ext cx="222383" cy="61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3" idx="0"/>
          </p:cNvCxnSpPr>
          <p:nvPr/>
        </p:nvCxnSpPr>
        <p:spPr>
          <a:xfrm flipH="1">
            <a:off x="4730930" y="2846762"/>
            <a:ext cx="28927" cy="478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2"/>
            <a:endCxn id="3" idx="7"/>
          </p:cNvCxnSpPr>
          <p:nvPr/>
        </p:nvCxnSpPr>
        <p:spPr>
          <a:xfrm flipH="1">
            <a:off x="5267809" y="3048883"/>
            <a:ext cx="324163" cy="487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2"/>
          </p:cNvCxnSpPr>
          <p:nvPr/>
        </p:nvCxnSpPr>
        <p:spPr>
          <a:xfrm flipH="1">
            <a:off x="5490193" y="3754024"/>
            <a:ext cx="257980" cy="107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2"/>
          </p:cNvCxnSpPr>
          <p:nvPr/>
        </p:nvCxnSpPr>
        <p:spPr>
          <a:xfrm flipH="1" flipV="1">
            <a:off x="5429892" y="4319081"/>
            <a:ext cx="448689" cy="23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4" idx="6"/>
          </p:cNvCxnSpPr>
          <p:nvPr/>
        </p:nvCxnSpPr>
        <p:spPr>
          <a:xfrm flipH="1" flipV="1">
            <a:off x="3412419" y="3677823"/>
            <a:ext cx="559247" cy="183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1" idx="6"/>
          </p:cNvCxnSpPr>
          <p:nvPr/>
        </p:nvCxnSpPr>
        <p:spPr>
          <a:xfrm flipH="1">
            <a:off x="3433300" y="4193087"/>
            <a:ext cx="538365" cy="31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" idx="3"/>
            <a:endCxn id="10" idx="6"/>
          </p:cNvCxnSpPr>
          <p:nvPr/>
        </p:nvCxnSpPr>
        <p:spPr>
          <a:xfrm flipH="1">
            <a:off x="3908500" y="4554687"/>
            <a:ext cx="285549" cy="389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2" idx="6"/>
          </p:cNvCxnSpPr>
          <p:nvPr/>
        </p:nvCxnSpPr>
        <p:spPr>
          <a:xfrm flipH="1">
            <a:off x="4524564" y="4765594"/>
            <a:ext cx="51592" cy="343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8" idx="2"/>
          </p:cNvCxnSpPr>
          <p:nvPr/>
        </p:nvCxnSpPr>
        <p:spPr>
          <a:xfrm>
            <a:off x="5121866" y="4643305"/>
            <a:ext cx="136529" cy="47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32640" y="24208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Круглая лента лицом вниз 3"/>
          <p:cNvSpPr/>
          <p:nvPr/>
        </p:nvSpPr>
        <p:spPr>
          <a:xfrm>
            <a:off x="467544" y="96634"/>
            <a:ext cx="8496944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92D050"/>
                </a:solidFill>
              </a:rPr>
              <a:t>РАЗДЕЛЫ КЛАССИФИКАЦИИ РАСХОДОВ БЮДЖЕТА УГЛОВСКОГО ГОРОДСКОГО ПОСЕЛЕНИЯ</a:t>
            </a:r>
            <a:endParaRPr lang="ru-RU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амять с посл. доступом 4"/>
          <p:cNvSpPr/>
          <p:nvPr/>
        </p:nvSpPr>
        <p:spPr>
          <a:xfrm>
            <a:off x="539552" y="2681137"/>
            <a:ext cx="2088232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539552" y="3894036"/>
            <a:ext cx="2088232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539552" y="5229200"/>
            <a:ext cx="2088232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ЕФИЦИТ</a:t>
            </a:r>
            <a:endParaRPr lang="ru-RU" dirty="0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3059832" y="1754560"/>
            <a:ext cx="2016224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5292080" y="1741945"/>
            <a:ext cx="2088232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ИСПОЛНЕНО</a:t>
            </a:r>
            <a:endParaRPr lang="ru-RU" dirty="0"/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7596336" y="1754560"/>
            <a:ext cx="1152128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3059834" y="2690809"/>
            <a:ext cx="2016223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28400,6</a:t>
            </a:r>
            <a:endParaRPr lang="ru-RU" dirty="0"/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5364089" y="2681137"/>
            <a:ext cx="2016223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24864,0</a:t>
            </a:r>
            <a:endParaRPr lang="ru-RU" dirty="0"/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>
            <a:off x="7596336" y="2728406"/>
            <a:ext cx="1224136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100,26</a:t>
            </a:r>
            <a:endParaRPr lang="ru-RU" dirty="0"/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3059834" y="3939688"/>
            <a:ext cx="2016223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29565,6</a:t>
            </a:r>
            <a:endParaRPr lang="ru-RU" dirty="0"/>
          </a:p>
        </p:txBody>
      </p:sp>
      <p:sp>
        <p:nvSpPr>
          <p:cNvPr id="16" name="Блок-схема: память с посл. доступом 15"/>
          <p:cNvSpPr/>
          <p:nvPr/>
        </p:nvSpPr>
        <p:spPr>
          <a:xfrm>
            <a:off x="5364088" y="3894036"/>
            <a:ext cx="2016224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27465,2</a:t>
            </a:r>
            <a:endParaRPr lang="ru-RU" dirty="0"/>
          </a:p>
        </p:txBody>
      </p:sp>
      <p:sp>
        <p:nvSpPr>
          <p:cNvPr id="17" name="Блок-схема: память с посл. доступом 16"/>
          <p:cNvSpPr/>
          <p:nvPr/>
        </p:nvSpPr>
        <p:spPr>
          <a:xfrm>
            <a:off x="7740354" y="3894036"/>
            <a:ext cx="1008111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92,90</a:t>
            </a:r>
            <a:endParaRPr lang="ru-RU" dirty="0"/>
          </a:p>
        </p:txBody>
      </p:sp>
      <p:sp>
        <p:nvSpPr>
          <p:cNvPr id="18" name="Блок-схема: память с посл. доступом 17"/>
          <p:cNvSpPr/>
          <p:nvPr/>
        </p:nvSpPr>
        <p:spPr>
          <a:xfrm>
            <a:off x="3203848" y="5249797"/>
            <a:ext cx="2016224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  <a:r>
              <a:rPr lang="ru-RU" dirty="0" smtClean="0"/>
              <a:t>4764,9</a:t>
            </a:r>
            <a:endParaRPr lang="ru-RU" dirty="0"/>
          </a:p>
        </p:txBody>
      </p:sp>
      <p:sp>
        <p:nvSpPr>
          <p:cNvPr id="19" name="Блок-схема: память с посл. доступом 18"/>
          <p:cNvSpPr/>
          <p:nvPr/>
        </p:nvSpPr>
        <p:spPr>
          <a:xfrm>
            <a:off x="5652120" y="5249797"/>
            <a:ext cx="1944216" cy="61264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-2601,2</a:t>
            </a:r>
            <a:endParaRPr lang="ru-RU" dirty="0"/>
          </a:p>
        </p:txBody>
      </p:sp>
      <p:sp>
        <p:nvSpPr>
          <p:cNvPr id="3" name="Круглая лента лицом вниз 2"/>
          <p:cNvSpPr/>
          <p:nvPr/>
        </p:nvSpPr>
        <p:spPr>
          <a:xfrm>
            <a:off x="899592" y="404664"/>
            <a:ext cx="7560840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92D050"/>
                </a:solidFill>
              </a:rPr>
              <a:t>ПАРАМЕТРЫ БЮДЖЕТА УГЛОВСКОГО ГОРОДСКОГО ПОСЕЛЕНИЯ В 2024 ГОДУ, ТЫС. РУБЛЕЙ</a:t>
            </a:r>
            <a:endParaRPr lang="ru-RU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1035</Words>
  <Application>Microsoft Office PowerPoint</Application>
  <PresentationFormat>Экран (4:3)</PresentationFormat>
  <Paragraphs>253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Географическая площадь территории Угловского городского поселения составляет 48 132 га</vt:lpstr>
      <vt:lpstr>Презентация PowerPoint</vt:lpstr>
      <vt:lpstr> Бюджетный процесс завершается составлениеv и утверждением отчета об исполнении бюджета. Составляет отчет об исполнении бюджета Угловского городского поселения администрация Угловского городского поселения. До его рассмотрения в представительном органе, годовой отчет подлежит внешней проверке, которая осуществляется Контрольно-счетным органом Окуловского муниципального района. По результатам внешней проверки Контрольно-счетный орган готовит заключение на годовой отчет об исполнении бюджета. Годовой отчет об исполнении бюджета утверждается Решением Совета депутатов Угловского городского поселения об исполнении бюджета Угловского городского поселения с указанием общего объема доходов, расходов и дефицита (профицита) бюджета городского поселения.    </vt:lpstr>
      <vt:lpstr>          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УГЛОВСКОГО ГОРОДСКОГО ПОСЕЛЕНИЯ ЗА 2024 ГОД</dc:title>
  <dc:creator>бух</dc:creator>
  <cp:lastModifiedBy>бух</cp:lastModifiedBy>
  <cp:revision>52</cp:revision>
  <dcterms:created xsi:type="dcterms:W3CDTF">2025-07-15T13:18:11Z</dcterms:created>
  <dcterms:modified xsi:type="dcterms:W3CDTF">2025-07-17T09:54:50Z</dcterms:modified>
</cp:coreProperties>
</file>